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574" r:id="rId3"/>
    <p:sldId id="584" r:id="rId5"/>
    <p:sldId id="608" r:id="rId6"/>
    <p:sldId id="622" r:id="rId7"/>
    <p:sldId id="257" r:id="rId8"/>
    <p:sldId id="258" r:id="rId9"/>
    <p:sldId id="740" r:id="rId10"/>
    <p:sldId id="259" r:id="rId11"/>
    <p:sldId id="736" r:id="rId12"/>
    <p:sldId id="741" r:id="rId13"/>
    <p:sldId id="260" r:id="rId14"/>
    <p:sldId id="738" r:id="rId15"/>
    <p:sldId id="737" r:id="rId16"/>
    <p:sldId id="742" r:id="rId17"/>
    <p:sldId id="661" r:id="rId18"/>
    <p:sldId id="735" r:id="rId19"/>
  </p:sldIdLst>
  <p:sldSz cx="12192000" cy="6858000"/>
  <p:notesSz cx="6858000" cy="9144000"/>
  <p:custDataLst>
    <p:tags r:id="rId2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88" y="3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3" Type="http://schemas.openxmlformats.org/officeDocument/2006/relationships/tags" Target="tags/tag18.xml"/><Relationship Id="rId22" Type="http://schemas.openxmlformats.org/officeDocument/2006/relationships/tableStyles" Target="tableStyles.xml"/><Relationship Id="rId21" Type="http://schemas.openxmlformats.org/officeDocument/2006/relationships/viewProps" Target="viewProps.xml"/><Relationship Id="rId20" Type="http://schemas.openxmlformats.org/officeDocument/2006/relationships/presProps" Target="presProps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2C9C16-2E68-414B-A1DD-35ED7D1B2D7B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41FEF4-F8FC-4573-96DA-F1062AF89E02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67994A-4B79-4F05-A007-19F042D74A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image2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4" Type="http://schemas.openxmlformats.org/officeDocument/2006/relationships/image" Target="../media/image6.png"/><Relationship Id="rId3" Type="http://schemas.microsoft.com/office/2007/relationships/hdphoto" Target="../media/image5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/>
          <p:cNvCxnSpPr/>
          <p:nvPr userDrawn="1"/>
        </p:nvCxnSpPr>
        <p:spPr>
          <a:xfrm>
            <a:off x="669924" y="1028700"/>
            <a:ext cx="10850563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箭头: 五边形 34"/>
          <p:cNvSpPr/>
          <p:nvPr userDrawn="1"/>
        </p:nvSpPr>
        <p:spPr>
          <a:xfrm>
            <a:off x="0" y="413146"/>
            <a:ext cx="942109" cy="584775"/>
          </a:xfrm>
          <a:prstGeom prst="homePlate">
            <a:avLst/>
          </a:prstGeom>
          <a:gradFill>
            <a:gsLst>
              <a:gs pos="0">
                <a:srgbClr val="B00002"/>
              </a:gs>
              <a:gs pos="100000">
                <a:srgbClr val="E70C12"/>
              </a:gs>
            </a:gsLst>
            <a:lin ang="0" scaled="1"/>
          </a:gradFill>
          <a:ln>
            <a:noFill/>
          </a:ln>
          <a:effectLst>
            <a:outerShdw blurRad="254000" dist="127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2870672" y="1030431"/>
            <a:ext cx="495306" cy="4779635"/>
            <a:chOff x="7636995" y="1679426"/>
            <a:chExt cx="421216" cy="4092334"/>
          </a:xfrm>
        </p:grpSpPr>
        <p:pic>
          <p:nvPicPr>
            <p:cNvPr id="4" name="图片 3"/>
            <p:cNvPicPr preferRelativeResize="0"/>
            <p:nvPr/>
          </p:nvPicPr>
          <p:blipFill rotWithShape="1">
            <a:blip r:embed="rId2" cstate="print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rcRect t="76775"/>
            <a:stretch>
              <a:fillRect/>
            </a:stretch>
          </p:blipFill>
          <p:spPr>
            <a:xfrm rot="16200000" flipV="1">
              <a:off x="5801436" y="3514985"/>
              <a:ext cx="4092334" cy="421216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" name="图片 4"/>
            <p:cNvPicPr preferRelativeResize="0"/>
            <p:nvPr/>
          </p:nvPicPr>
          <p:blipFill rotWithShape="1">
            <a:blip r:embed="rId2" cstate="print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rcRect t="76775"/>
            <a:stretch>
              <a:fillRect/>
            </a:stretch>
          </p:blipFill>
          <p:spPr>
            <a:xfrm rot="16200000" flipV="1">
              <a:off x="5801436" y="3514985"/>
              <a:ext cx="4092334" cy="421216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6" name="任意多边形 4"/>
          <p:cNvSpPr/>
          <p:nvPr userDrawn="1"/>
        </p:nvSpPr>
        <p:spPr>
          <a:xfrm>
            <a:off x="2423042" y="2319266"/>
            <a:ext cx="7643595" cy="1592519"/>
          </a:xfrm>
          <a:custGeom>
            <a:avLst/>
            <a:gdLst>
              <a:gd name="connsiteX0" fmla="*/ 0 w 5229817"/>
              <a:gd name="connsiteY0" fmla="*/ 0 h 1429030"/>
              <a:gd name="connsiteX1" fmla="*/ 4515302 w 5229817"/>
              <a:gd name="connsiteY1" fmla="*/ 0 h 1429030"/>
              <a:gd name="connsiteX2" fmla="*/ 5229817 w 5229817"/>
              <a:gd name="connsiteY2" fmla="*/ 714515 h 1429030"/>
              <a:gd name="connsiteX3" fmla="*/ 5229816 w 5229817"/>
              <a:gd name="connsiteY3" fmla="*/ 714515 h 1429030"/>
              <a:gd name="connsiteX4" fmla="*/ 4515301 w 5229817"/>
              <a:gd name="connsiteY4" fmla="*/ 1429030 h 1429030"/>
              <a:gd name="connsiteX5" fmla="*/ 0 w 5229817"/>
              <a:gd name="connsiteY5" fmla="*/ 1429029 h 14290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229817" h="1429030">
                <a:moveTo>
                  <a:pt x="0" y="0"/>
                </a:moveTo>
                <a:lnTo>
                  <a:pt x="4515302" y="0"/>
                </a:lnTo>
                <a:cubicBezTo>
                  <a:pt x="4909918" y="0"/>
                  <a:pt x="5229817" y="319899"/>
                  <a:pt x="5229817" y="714515"/>
                </a:cubicBezTo>
                <a:lnTo>
                  <a:pt x="5229816" y="714515"/>
                </a:lnTo>
                <a:cubicBezTo>
                  <a:pt x="5229816" y="1109131"/>
                  <a:pt x="4909917" y="1429030"/>
                  <a:pt x="4515301" y="1429030"/>
                </a:cubicBezTo>
                <a:lnTo>
                  <a:pt x="0" y="1429029"/>
                </a:lnTo>
                <a:close/>
              </a:path>
            </a:pathLst>
          </a:custGeom>
          <a:gradFill>
            <a:gsLst>
              <a:gs pos="0">
                <a:srgbClr val="B00002"/>
              </a:gs>
              <a:gs pos="100000">
                <a:srgbClr val="E70C12"/>
              </a:gs>
            </a:gsLst>
            <a:lin ang="0" scaled="1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219200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400" i="0">
              <a:solidFill>
                <a:prstClr val="white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35" r="30758"/>
          <a:stretch>
            <a:fillRect/>
          </a:stretch>
        </p:blipFill>
        <p:spPr>
          <a:xfrm>
            <a:off x="-24558" y="0"/>
            <a:ext cx="4025348" cy="6858000"/>
          </a:xfrm>
          <a:prstGeom prst="rect">
            <a:avLst/>
          </a:prstGeom>
        </p:spPr>
      </p:pic>
      <p:sp>
        <p:nvSpPr>
          <p:cNvPr id="3" name="任意多边形: 形状 76"/>
          <p:cNvSpPr/>
          <p:nvPr userDrawn="1"/>
        </p:nvSpPr>
        <p:spPr>
          <a:xfrm>
            <a:off x="0" y="3269285"/>
            <a:ext cx="5304426" cy="1437615"/>
          </a:xfrm>
          <a:custGeom>
            <a:avLst/>
            <a:gdLst>
              <a:gd name="connsiteX0" fmla="*/ 5148624 w 5999018"/>
              <a:gd name="connsiteY0" fmla="*/ 0 h 1700788"/>
              <a:gd name="connsiteX1" fmla="*/ 3953495 w 5999018"/>
              <a:gd name="connsiteY1" fmla="*/ 0 h 1700788"/>
              <a:gd name="connsiteX2" fmla="*/ 1195129 w 5999018"/>
              <a:gd name="connsiteY2" fmla="*/ 0 h 1700788"/>
              <a:gd name="connsiteX3" fmla="*/ 0 w 5999018"/>
              <a:gd name="connsiteY3" fmla="*/ 0 h 1700788"/>
              <a:gd name="connsiteX4" fmla="*/ 0 w 5999018"/>
              <a:gd name="connsiteY4" fmla="*/ 1700788 h 1700788"/>
              <a:gd name="connsiteX5" fmla="*/ 1195129 w 5999018"/>
              <a:gd name="connsiteY5" fmla="*/ 1700788 h 1700788"/>
              <a:gd name="connsiteX6" fmla="*/ 3953495 w 5999018"/>
              <a:gd name="connsiteY6" fmla="*/ 1700788 h 1700788"/>
              <a:gd name="connsiteX7" fmla="*/ 5148624 w 5999018"/>
              <a:gd name="connsiteY7" fmla="*/ 1700788 h 1700788"/>
              <a:gd name="connsiteX8" fmla="*/ 5999018 w 5999018"/>
              <a:gd name="connsiteY8" fmla="*/ 850394 h 1700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999018" h="1700788">
                <a:moveTo>
                  <a:pt x="5148624" y="0"/>
                </a:moveTo>
                <a:lnTo>
                  <a:pt x="3953495" y="0"/>
                </a:lnTo>
                <a:lnTo>
                  <a:pt x="1195129" y="0"/>
                </a:lnTo>
                <a:lnTo>
                  <a:pt x="0" y="0"/>
                </a:lnTo>
                <a:lnTo>
                  <a:pt x="0" y="1700788"/>
                </a:lnTo>
                <a:lnTo>
                  <a:pt x="1195129" y="1700788"/>
                </a:lnTo>
                <a:lnTo>
                  <a:pt x="3953495" y="1700788"/>
                </a:lnTo>
                <a:lnTo>
                  <a:pt x="5148624" y="1700788"/>
                </a:lnTo>
                <a:lnTo>
                  <a:pt x="5999018" y="850394"/>
                </a:lnTo>
                <a:close/>
              </a:path>
            </a:pathLst>
          </a:custGeom>
          <a:gradFill>
            <a:gsLst>
              <a:gs pos="0">
                <a:srgbClr val="B00002"/>
              </a:gs>
              <a:gs pos="100000">
                <a:srgbClr val="E70C12"/>
              </a:gs>
            </a:gsLst>
            <a:lin ang="0" scaled="1"/>
          </a:gradFill>
          <a:ln>
            <a:noFill/>
          </a:ln>
          <a:effectLst>
            <a:outerShdw blurRad="254000" dist="127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99" t="430" r="20469" b="4660"/>
          <a:stretch>
            <a:fillRect/>
          </a:stretch>
        </p:blipFill>
        <p:spPr>
          <a:xfrm>
            <a:off x="7656071" y="1907819"/>
            <a:ext cx="4535929" cy="3006676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435340" y="1907819"/>
            <a:ext cx="11460595" cy="3010632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65000"/>
                </a:schemeClr>
              </a:gs>
              <a:gs pos="67000">
                <a:schemeClr val="bg1">
                  <a:lumMod val="85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 userDrawn="1"/>
        </p:nvSpPr>
        <p:spPr>
          <a:xfrm>
            <a:off x="1416818" y="1601876"/>
            <a:ext cx="1433897" cy="695739"/>
          </a:xfrm>
          <a:prstGeom prst="rect">
            <a:avLst/>
          </a:prstGeom>
          <a:solidFill>
            <a:srgbClr val="A4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任意多边形 13"/>
          <p:cNvSpPr/>
          <p:nvPr userDrawn="1"/>
        </p:nvSpPr>
        <p:spPr>
          <a:xfrm>
            <a:off x="0" y="1458771"/>
            <a:ext cx="2864941" cy="981947"/>
          </a:xfrm>
          <a:custGeom>
            <a:avLst/>
            <a:gdLst>
              <a:gd name="connsiteX0" fmla="*/ 0 w 2864941"/>
              <a:gd name="connsiteY0" fmla="*/ 0 h 981947"/>
              <a:gd name="connsiteX1" fmla="*/ 2864941 w 2864941"/>
              <a:gd name="connsiteY1" fmla="*/ 0 h 981947"/>
              <a:gd name="connsiteX2" fmla="*/ 2041802 w 2864941"/>
              <a:gd name="connsiteY2" fmla="*/ 981947 h 981947"/>
              <a:gd name="connsiteX3" fmla="*/ 0 w 2864941"/>
              <a:gd name="connsiteY3" fmla="*/ 981947 h 981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64941" h="981947">
                <a:moveTo>
                  <a:pt x="0" y="0"/>
                </a:moveTo>
                <a:lnTo>
                  <a:pt x="2864941" y="0"/>
                </a:lnTo>
                <a:lnTo>
                  <a:pt x="2041802" y="981947"/>
                </a:lnTo>
                <a:lnTo>
                  <a:pt x="0" y="981947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000" b="1" dirty="0"/>
          </a:p>
        </p:txBody>
      </p:sp>
      <p:grpSp>
        <p:nvGrpSpPr>
          <p:cNvPr id="17" name="组合 16"/>
          <p:cNvGrpSpPr/>
          <p:nvPr userDrawn="1"/>
        </p:nvGrpSpPr>
        <p:grpSpPr>
          <a:xfrm>
            <a:off x="9255510" y="4503873"/>
            <a:ext cx="3038061" cy="652026"/>
            <a:chOff x="9013270" y="4438183"/>
            <a:chExt cx="3178730" cy="795131"/>
          </a:xfrm>
        </p:grpSpPr>
        <p:sp>
          <p:nvSpPr>
            <p:cNvPr id="18" name="矩形 17"/>
            <p:cNvSpPr/>
            <p:nvPr/>
          </p:nvSpPr>
          <p:spPr>
            <a:xfrm>
              <a:off x="9352722" y="4438184"/>
              <a:ext cx="2839278" cy="79513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直角三角形 18"/>
            <p:cNvSpPr/>
            <p:nvPr/>
          </p:nvSpPr>
          <p:spPr>
            <a:xfrm flipH="1">
              <a:off x="9013270" y="4438183"/>
              <a:ext cx="339452" cy="643598"/>
            </a:xfrm>
            <a:prstGeom prst="rtTriangle">
              <a:avLst/>
            </a:prstGeom>
            <a:solidFill>
              <a:srgbClr val="A4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2" name="图片 21"/>
          <p:cNvPicPr>
            <a:picLocks noChangeAspect="1"/>
          </p:cNvPicPr>
          <p:nvPr userDrawn="1"/>
        </p:nvPicPr>
        <p:blipFill>
          <a:blip r:embed="rId4">
            <a:lum bright="70000" contrast="-70000"/>
          </a:blip>
          <a:stretch>
            <a:fillRect/>
          </a:stretch>
        </p:blipFill>
        <p:spPr>
          <a:xfrm>
            <a:off x="10116850" y="4573828"/>
            <a:ext cx="1639810" cy="57811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燕尾形 29"/>
          <p:cNvSpPr/>
          <p:nvPr userDrawn="1"/>
        </p:nvSpPr>
        <p:spPr>
          <a:xfrm>
            <a:off x="599136" y="552449"/>
            <a:ext cx="333375" cy="309995"/>
          </a:xfrm>
          <a:prstGeom prst="chevron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" name="燕尾形 34"/>
          <p:cNvSpPr/>
          <p:nvPr userDrawn="1"/>
        </p:nvSpPr>
        <p:spPr>
          <a:xfrm>
            <a:off x="318581" y="552449"/>
            <a:ext cx="337705" cy="309995"/>
          </a:xfrm>
          <a:prstGeom prst="chevron">
            <a:avLst/>
          </a:prstGeom>
          <a:solidFill>
            <a:srgbClr val="B501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8" name="直接连接符 7"/>
          <p:cNvCxnSpPr/>
          <p:nvPr userDrawn="1"/>
        </p:nvCxnSpPr>
        <p:spPr>
          <a:xfrm>
            <a:off x="669924" y="1028700"/>
            <a:ext cx="10850563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08000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0" y="1"/>
            <a:ext cx="12192000" cy="5079999"/>
          </a:xfrm>
          <a:prstGeom prst="rect">
            <a:avLst/>
          </a:prstGeom>
          <a:blipFill dpi="0" rotWithShape="1">
            <a:blip r:embed="rId3">
              <a:alphaModFix amt="92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zh-CN" b="1" kern="0" dirty="0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.xml"/><Relationship Id="rId2" Type="http://schemas.microsoft.com/office/2007/relationships/hdphoto" Target="../media/image10.wdp"/><Relationship Id="rId1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4.png"/><Relationship Id="rId3" Type="http://schemas.openxmlformats.org/officeDocument/2006/relationships/image" Target="../media/image33.png"/><Relationship Id="rId2" Type="http://schemas.openxmlformats.org/officeDocument/2006/relationships/image" Target="../media/image32.jpeg"/><Relationship Id="rId1" Type="http://schemas.openxmlformats.org/officeDocument/2006/relationships/image" Target="../media/image31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.jpeg"/><Relationship Id="rId1" Type="http://schemas.openxmlformats.org/officeDocument/2006/relationships/image" Target="../media/image11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image" Target="../media/image13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5.xml"/><Relationship Id="rId8" Type="http://schemas.openxmlformats.org/officeDocument/2006/relationships/image" Target="../media/image19.png"/><Relationship Id="rId7" Type="http://schemas.openxmlformats.org/officeDocument/2006/relationships/tags" Target="../tags/tag4.xml"/><Relationship Id="rId6" Type="http://schemas.openxmlformats.org/officeDocument/2006/relationships/tags" Target="../tags/tag3.xml"/><Relationship Id="rId5" Type="http://schemas.openxmlformats.org/officeDocument/2006/relationships/tags" Target="../tags/tag2.xml"/><Relationship Id="rId4" Type="http://schemas.openxmlformats.org/officeDocument/2006/relationships/image" Target="../media/image18.jpeg"/><Relationship Id="rId3" Type="http://schemas.openxmlformats.org/officeDocument/2006/relationships/tags" Target="../tags/tag1.xml"/><Relationship Id="rId22" Type="http://schemas.openxmlformats.org/officeDocument/2006/relationships/slideLayout" Target="../slideLayouts/slideLayout2.xml"/><Relationship Id="rId21" Type="http://schemas.openxmlformats.org/officeDocument/2006/relationships/tags" Target="../tags/tag12.xml"/><Relationship Id="rId20" Type="http://schemas.openxmlformats.org/officeDocument/2006/relationships/tags" Target="../tags/tag11.xml"/><Relationship Id="rId2" Type="http://schemas.openxmlformats.org/officeDocument/2006/relationships/image" Target="../media/image17.jpeg"/><Relationship Id="rId19" Type="http://schemas.openxmlformats.org/officeDocument/2006/relationships/tags" Target="../tags/tag10.xml"/><Relationship Id="rId18" Type="http://schemas.openxmlformats.org/officeDocument/2006/relationships/image" Target="../media/image24.png"/><Relationship Id="rId17" Type="http://schemas.openxmlformats.org/officeDocument/2006/relationships/tags" Target="../tags/tag9.xml"/><Relationship Id="rId16" Type="http://schemas.openxmlformats.org/officeDocument/2006/relationships/image" Target="../media/image23.jpeg"/><Relationship Id="rId15" Type="http://schemas.openxmlformats.org/officeDocument/2006/relationships/image" Target="../media/image22.jpeg"/><Relationship Id="rId14" Type="http://schemas.openxmlformats.org/officeDocument/2006/relationships/tags" Target="../tags/tag8.xml"/><Relationship Id="rId13" Type="http://schemas.openxmlformats.org/officeDocument/2006/relationships/tags" Target="../tags/tag7.xml"/><Relationship Id="rId12" Type="http://schemas.openxmlformats.org/officeDocument/2006/relationships/image" Target="../media/image21.jpeg"/><Relationship Id="rId11" Type="http://schemas.openxmlformats.org/officeDocument/2006/relationships/image" Target="../media/image20.jpeg"/><Relationship Id="rId10" Type="http://schemas.openxmlformats.org/officeDocument/2006/relationships/tags" Target="../tags/tag6.xml"/><Relationship Id="rId1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tags" Target="../tags/tag15.xml"/><Relationship Id="rId4" Type="http://schemas.openxmlformats.org/officeDocument/2006/relationships/image" Target="../media/image26.png"/><Relationship Id="rId3" Type="http://schemas.openxmlformats.org/officeDocument/2006/relationships/tags" Target="../tags/tag14.xml"/><Relationship Id="rId2" Type="http://schemas.openxmlformats.org/officeDocument/2006/relationships/image" Target="../media/image25.png"/><Relationship Id="rId1" Type="http://schemas.openxmlformats.org/officeDocument/2006/relationships/tags" Target="../tags/tag13.xml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image" Target="../media/image2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1">
            <a:grayscl/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00" t="430" r="7017" b="4660"/>
          <a:stretch>
            <a:fillRect/>
          </a:stretch>
        </p:blipFill>
        <p:spPr>
          <a:xfrm>
            <a:off x="0" y="-180385"/>
            <a:ext cx="12192000" cy="7448692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0" y="-180385"/>
            <a:ext cx="12192000" cy="7448692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7555207" y="3251218"/>
            <a:ext cx="4653441" cy="1474982"/>
          </a:xfrm>
          <a:prstGeom prst="rect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5000"/>
                  <a:lumOff val="35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bg1"/>
              </a:solidFill>
              <a:latin typeface="Arial" panose="020B0604020202020204" pitchFamily="34" charset="0"/>
              <a:ea typeface="思源黑体 CN Normal" panose="020B0400000000000000" pitchFamily="34" charset="-122"/>
              <a:cs typeface="+mn-ea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8348606" y="3376681"/>
            <a:ext cx="3432810" cy="147637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0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charset="0"/>
                <a:sym typeface="+mn-ea"/>
              </a:rPr>
              <a:t> </a:t>
            </a:r>
            <a:r>
              <a:rPr lang="en-US" altLang="zh-CN" sz="24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charset="0"/>
              </a:rPr>
              <a:t> </a:t>
            </a:r>
            <a:endParaRPr lang="zh-CN" altLang="en-US" sz="2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charset="0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0" y="2069124"/>
            <a:ext cx="8388626" cy="3421676"/>
            <a:chOff x="0" y="3071191"/>
            <a:chExt cx="8388626" cy="2842593"/>
          </a:xfrm>
        </p:grpSpPr>
        <p:sp>
          <p:nvSpPr>
            <p:cNvPr id="7" name="矩形 6"/>
            <p:cNvSpPr/>
            <p:nvPr/>
          </p:nvSpPr>
          <p:spPr>
            <a:xfrm>
              <a:off x="0" y="3071191"/>
              <a:ext cx="8388626" cy="2842593"/>
            </a:xfrm>
            <a:prstGeom prst="rect">
              <a:avLst/>
            </a:prstGeom>
            <a:solidFill>
              <a:srgbClr val="BA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8" name="组合 7"/>
            <p:cNvGrpSpPr/>
            <p:nvPr/>
          </p:nvGrpSpPr>
          <p:grpSpPr>
            <a:xfrm>
              <a:off x="952887" y="3345524"/>
              <a:ext cx="7395719" cy="2357486"/>
              <a:chOff x="3364482" y="2466802"/>
              <a:chExt cx="6888737" cy="2357486"/>
            </a:xfrm>
          </p:grpSpPr>
          <p:sp>
            <p:nvSpPr>
              <p:cNvPr id="9" name="矩形 8"/>
              <p:cNvSpPr/>
              <p:nvPr/>
            </p:nvSpPr>
            <p:spPr>
              <a:xfrm>
                <a:off x="3364482" y="2466802"/>
                <a:ext cx="1326583" cy="2317895"/>
              </a:xfrm>
              <a:prstGeom prst="rect">
                <a:avLst/>
              </a:prstGeom>
              <a:noFill/>
              <a:ln w="539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矩形 9"/>
              <p:cNvSpPr/>
              <p:nvPr/>
            </p:nvSpPr>
            <p:spPr>
              <a:xfrm>
                <a:off x="3952055" y="2815108"/>
                <a:ext cx="6301164" cy="2009180"/>
              </a:xfrm>
              <a:prstGeom prst="rect">
                <a:avLst/>
              </a:prstGeom>
              <a:solidFill>
                <a:srgbClr val="BA0000"/>
              </a:solidFill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  <a:buFont typeface="Arial" panose="020B0604020202020204" pitchFamily="34" charset="0"/>
                  <a:buNone/>
                </a:pPr>
                <a:r>
                  <a:rPr lang="zh-CN" altLang="en-US" sz="4000" b="1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电子系统设计</a:t>
                </a:r>
                <a:r>
                  <a:rPr lang="en-US" altLang="zh-CN" sz="4000" b="1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：</a:t>
                </a:r>
                <a:r>
                  <a:rPr lang="zh-CN" altLang="en-US" sz="4000" b="1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基于情绪感知的智能灯光音乐交互系统</a:t>
                </a:r>
                <a:endParaRPr lang="en-US" altLang="zh-CN" sz="4000" b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endParaRPr>
              </a:p>
              <a:p>
                <a:pPr>
                  <a:lnSpc>
                    <a:spcPct val="120000"/>
                  </a:lnSpc>
                  <a:buFont typeface="Arial" panose="020B0604020202020204" pitchFamily="34" charset="0"/>
                  <a:buNone/>
                </a:pPr>
                <a:r>
                  <a:rPr lang="en-US" altLang="zh-CN" sz="2400" b="1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——Atlas200DK+STM32</a:t>
                </a:r>
                <a:r>
                  <a:rPr lang="zh-CN" altLang="en-US" sz="2400" b="1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多模态融合设计</a:t>
                </a:r>
                <a:endParaRPr lang="en-US" altLang="zh-CN" sz="40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endParaRPr>
              </a:p>
              <a:p>
                <a:pPr>
                  <a:lnSpc>
                    <a:spcPct val="120000"/>
                  </a:lnSpc>
                  <a:buFont typeface="Arial" panose="020B0604020202020204" pitchFamily="34" charset="0"/>
                  <a:buNone/>
                </a:pPr>
                <a:endParaRPr lang="zh-CN" altLang="en-US" sz="2400" b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endParaRPr>
              </a:p>
            </p:txBody>
          </p:sp>
          <p:grpSp>
            <p:nvGrpSpPr>
              <p:cNvPr id="11" name="组合 10"/>
              <p:cNvGrpSpPr/>
              <p:nvPr/>
            </p:nvGrpSpPr>
            <p:grpSpPr>
              <a:xfrm>
                <a:off x="3496686" y="2473022"/>
                <a:ext cx="360000" cy="511034"/>
                <a:chOff x="1088136" y="1335024"/>
                <a:chExt cx="360000" cy="511034"/>
              </a:xfrm>
            </p:grpSpPr>
            <p:cxnSp>
              <p:nvCxnSpPr>
                <p:cNvPr id="12" name="直接连接符 11"/>
                <p:cNvCxnSpPr/>
                <p:nvPr/>
              </p:nvCxnSpPr>
              <p:spPr>
                <a:xfrm flipV="1">
                  <a:off x="1088136" y="1335024"/>
                  <a:ext cx="360000" cy="0"/>
                </a:xfrm>
                <a:prstGeom prst="line">
                  <a:avLst/>
                </a:prstGeom>
                <a:ln w="2222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直接连接符 12"/>
                <p:cNvCxnSpPr/>
                <p:nvPr/>
              </p:nvCxnSpPr>
              <p:spPr>
                <a:xfrm>
                  <a:off x="1092732" y="1486058"/>
                  <a:ext cx="0" cy="360000"/>
                </a:xfrm>
                <a:prstGeom prst="line">
                  <a:avLst/>
                </a:prstGeom>
                <a:ln w="2222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cxnSp>
        <p:nvCxnSpPr>
          <p:cNvPr id="18" name="直接连接符 17"/>
          <p:cNvCxnSpPr/>
          <p:nvPr/>
        </p:nvCxnSpPr>
        <p:spPr>
          <a:xfrm flipH="1" flipV="1">
            <a:off x="1094821" y="5134278"/>
            <a:ext cx="605902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5169877" y="934746"/>
            <a:ext cx="1031631" cy="432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3000" fill="hold"/>
                                        <p:tgtEl>
                                          <p:spTgt spid="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41383" y="1723998"/>
            <a:ext cx="1929130" cy="5530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altLang="zh-CN" sz="3000" b="1" dirty="0">
                <a:solidFill>
                  <a:prstClr val="white"/>
                </a:solidFill>
                <a:latin typeface="Arial Black" panose="020B0A04020102020204" pitchFamily="34" charset="0"/>
              </a:rPr>
              <a:t>PART 04</a:t>
            </a:r>
            <a:endParaRPr lang="zh-CN" altLang="en-US" sz="3000" b="1" dirty="0">
              <a:solidFill>
                <a:prstClr val="white"/>
              </a:solidFill>
              <a:latin typeface="Arial Black" panose="020B0A040201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436678" y="2935298"/>
            <a:ext cx="5897880" cy="8604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fontAlgn="base">
              <a:spcAft>
                <a:spcPct val="0"/>
              </a:spcAft>
              <a:defRPr/>
            </a:pPr>
            <a:r>
              <a:rPr lang="zh-CN" altLang="en-US" sz="5000" b="1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关键技术与难点突破</a:t>
            </a:r>
            <a:endParaRPr lang="zh-CN" altLang="en-US" sz="5000" b="1" kern="0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951230" y="402590"/>
            <a:ext cx="8753475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关键技术与难点突破</a:t>
            </a:r>
            <a:endParaRPr kumimoji="0" lang="zh-CN" altLang="en-US" sz="36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626870" y="6184583"/>
            <a:ext cx="5080000" cy="635000"/>
          </a:xfrm>
          <a:prstGeom prst="rect">
            <a:avLst/>
          </a:prstGeom>
        </p:spPr>
        <p:txBody>
          <a:bodyPr/>
          <a:lstStyle/>
          <a:p>
            <a:endParaRPr sz="1600"/>
          </a:p>
        </p:txBody>
      </p:sp>
      <p:sp>
        <p:nvSpPr>
          <p:cNvPr id="5" name="文本框 4"/>
          <p:cNvSpPr txBox="1"/>
          <p:nvPr/>
        </p:nvSpPr>
        <p:spPr>
          <a:xfrm>
            <a:off x="520065" y="1047750"/>
            <a:ext cx="11189335" cy="546163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0" algn="l">
              <a:lnSpc>
                <a:spcPct val="150000"/>
              </a:lnSpc>
              <a:buClrTx/>
              <a:buSzTx/>
              <a:buFontTx/>
            </a:pPr>
            <a:r>
              <a:rPr lang="en-US" altLang="zh-CN" sz="2200" b="1" i="0" dirty="0"/>
              <a:t>·</a:t>
            </a:r>
            <a:r>
              <a:rPr lang="zh-CN" altLang="en-US" sz="2200" b="1" i="0" dirty="0"/>
              <a:t>关键技术</a:t>
            </a:r>
            <a:endParaRPr lang="en-US" altLang="zh-CN" sz="2200" b="1" i="0" dirty="0"/>
          </a:p>
          <a:p>
            <a:pPr marL="0" algn="l">
              <a:lnSpc>
                <a:spcPct val="150000"/>
              </a:lnSpc>
              <a:buClrTx/>
              <a:buSzTx/>
              <a:buFontTx/>
            </a:pPr>
            <a:r>
              <a:rPr lang="en-US" altLang="zh-CN" sz="2000" b="1" i="0" dirty="0"/>
              <a:t>1. </a:t>
            </a:r>
            <a:r>
              <a:rPr lang="zh-CN" sz="2000" b="1" i="0" dirty="0"/>
              <a:t>软件方面：</a:t>
            </a:r>
            <a:endParaRPr lang="zh-CN" sz="2000" b="1" i="0" dirty="0"/>
          </a:p>
          <a:p>
            <a:pPr marL="342900" indent="-342900" algn="l">
              <a:lnSpc>
                <a:spcPct val="15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zh-CN" sz="2000" i="0" dirty="0"/>
              <a:t>提升音乐情绪分类器的准确性：特征工程多模态融合。</a:t>
            </a:r>
            <a:endParaRPr lang="zh-CN" sz="2000" i="0" dirty="0"/>
          </a:p>
          <a:p>
            <a:pPr marL="342900" indent="-342900" algn="l">
              <a:lnSpc>
                <a:spcPct val="15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2000" dirty="0"/>
              <a:t>优化推理模型的任务调度：任务优先级管理。</a:t>
            </a:r>
            <a:endParaRPr lang="zh-CN" sz="2000" i="0" dirty="0"/>
          </a:p>
          <a:p>
            <a:pPr indent="0" algn="l">
              <a:lnSpc>
                <a:spcPct val="150000"/>
              </a:lnSpc>
              <a:buClrTx/>
              <a:buSzTx/>
              <a:buFont typeface="Arial" panose="020B0604020202020204" pitchFamily="34" charset="0"/>
              <a:buNone/>
            </a:pPr>
            <a:r>
              <a:rPr lang="en-US" altLang="zh-CN" sz="2000" b="1" i="0" dirty="0">
                <a:sym typeface="+mn-ea"/>
              </a:rPr>
              <a:t>2.</a:t>
            </a:r>
            <a:r>
              <a:rPr lang="zh-CN" altLang="en-US" sz="2000" b="1" i="0" dirty="0">
                <a:sym typeface="+mn-ea"/>
              </a:rPr>
              <a:t>硬件方面：</a:t>
            </a:r>
            <a:endParaRPr lang="zh-CN" altLang="en-US" sz="2000" b="1" i="0" dirty="0">
              <a:sym typeface="+mn-ea"/>
            </a:endParaRPr>
          </a:p>
          <a:p>
            <a:pPr marL="342900" indent="-342900" algn="l">
              <a:lnSpc>
                <a:spcPct val="15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2000" dirty="0">
                <a:sym typeface="+mn-ea"/>
              </a:rPr>
              <a:t>实现各硬件模块之间的串口通信，优化状态切换的效率。</a:t>
            </a:r>
            <a:endParaRPr lang="zh-CN" altLang="en-US" sz="2000" dirty="0">
              <a:sym typeface="+mn-ea"/>
            </a:endParaRPr>
          </a:p>
          <a:p>
            <a:pPr marL="342900" indent="-342900" algn="l">
              <a:lnSpc>
                <a:spcPct val="15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2000" dirty="0">
                <a:sym typeface="+mn-ea"/>
              </a:rPr>
              <a:t>完善硬件模块在不同模式下的代码和控制方式，实现功耗和效率的匹配。</a:t>
            </a:r>
            <a:endParaRPr lang="zh-CN" altLang="zh-CN" sz="2000" b="1" i="0" dirty="0">
              <a:sym typeface="+mn-ea"/>
            </a:endParaRPr>
          </a:p>
          <a:p>
            <a:pPr marL="0" algn="l">
              <a:lnSpc>
                <a:spcPct val="150000"/>
              </a:lnSpc>
              <a:buClrTx/>
              <a:buSzTx/>
              <a:buFontTx/>
            </a:pPr>
            <a:r>
              <a:rPr lang="en-US" altLang="zh-CN" sz="1900" b="1" dirty="0">
                <a:sym typeface="+mn-ea"/>
              </a:rPr>
              <a:t>·</a:t>
            </a:r>
            <a:r>
              <a:rPr lang="zh-CN" altLang="en-US" sz="2200" b="1" dirty="0">
                <a:sym typeface="+mn-ea"/>
              </a:rPr>
              <a:t>主要难点</a:t>
            </a:r>
            <a:endParaRPr lang="en-US" altLang="zh-CN" sz="1900" b="1" i="0" dirty="0"/>
          </a:p>
          <a:p>
            <a:pPr marL="0" algn="l">
              <a:lnSpc>
                <a:spcPct val="150000"/>
              </a:lnSpc>
              <a:buClrTx/>
              <a:buSzTx/>
              <a:buFontTx/>
            </a:pPr>
            <a:r>
              <a:rPr lang="en-US" altLang="zh-CN" sz="1900" b="1" dirty="0">
                <a:sym typeface="+mn-ea"/>
              </a:rPr>
              <a:t>1. </a:t>
            </a:r>
            <a:r>
              <a:rPr lang="zh-CN" altLang="en-US" sz="1900" b="1" dirty="0">
                <a:sym typeface="+mn-ea"/>
              </a:rPr>
              <a:t>人脸情绪识别</a:t>
            </a:r>
            <a:r>
              <a:rPr sz="1900" b="1" dirty="0">
                <a:sym typeface="+mn-ea"/>
              </a:rPr>
              <a:t>信号干扰</a:t>
            </a:r>
            <a:r>
              <a:rPr lang="zh-CN" sz="1900" b="1" dirty="0">
                <a:sym typeface="+mn-ea"/>
              </a:rPr>
              <a:t>：</a:t>
            </a:r>
            <a:endParaRPr sz="1900" b="1" dirty="0">
              <a:sym typeface="+mn-ea"/>
            </a:endParaRPr>
          </a:p>
          <a:p>
            <a:pPr marL="342900" lvl="1" indent="-342900" fontAlgn="auto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sz="1900" dirty="0"/>
              <a:t>口罩/眼镜遮挡面部关键区域</a:t>
            </a:r>
            <a:r>
              <a:rPr lang="zh-CN" sz="1900" dirty="0"/>
              <a:t>；侧光产生的面部阴影；摄像头的动态范围不足。</a:t>
            </a:r>
            <a:endParaRPr lang="en-US" altLang="zh-CN" sz="1900" dirty="0"/>
          </a:p>
          <a:p>
            <a:pPr marL="0" lvl="1" algn="l" fontAlgn="auto">
              <a:lnSpc>
                <a:spcPct val="150000"/>
              </a:lnSpc>
              <a:buClrTx/>
              <a:buSzTx/>
              <a:buFontTx/>
            </a:pPr>
            <a:r>
              <a:rPr lang="en-US" altLang="zh-CN" sz="1900" b="1" dirty="0"/>
              <a:t>2.</a:t>
            </a:r>
            <a:r>
              <a:rPr lang="zh-CN" altLang="en-US" sz="1900" b="1" dirty="0"/>
              <a:t>并行多任务实施时对单片机的精准调控：</a:t>
            </a:r>
            <a:endParaRPr lang="zh-CN" altLang="en-US" sz="1900" b="1" dirty="0"/>
          </a:p>
          <a:p>
            <a:pPr marL="342900" lvl="1" indent="-342900" algn="l" fontAlgn="auto">
              <a:lnSpc>
                <a:spcPct val="15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zh-CN" sz="1900" dirty="0"/>
              <a:t>显示屏显示</a:t>
            </a:r>
            <a:r>
              <a:rPr lang="zh-CN" altLang="en-US" sz="1900" dirty="0"/>
              <a:t>；音乐播放；蓝牙</a:t>
            </a:r>
            <a:r>
              <a:rPr lang="en-US" altLang="zh-CN" sz="1900" dirty="0"/>
              <a:t>/</a:t>
            </a:r>
            <a:r>
              <a:rPr lang="zh-CN" altLang="en-US" sz="1900" dirty="0"/>
              <a:t>触摸</a:t>
            </a:r>
            <a:r>
              <a:rPr lang="en-US" altLang="zh-CN" sz="1900" dirty="0"/>
              <a:t>/</a:t>
            </a:r>
            <a:r>
              <a:rPr lang="zh-CN" altLang="en-US" sz="1900" dirty="0"/>
              <a:t>语音控制等多种输入；当前工作状态下控制模式的切换。</a:t>
            </a:r>
            <a:endParaRPr sz="1900" dirty="0"/>
          </a:p>
          <a:p>
            <a:pPr marL="0" lvl="1" algn="l" fontAlgn="auto">
              <a:lnSpc>
                <a:spcPct val="150000"/>
              </a:lnSpc>
              <a:buClrTx/>
              <a:buSzTx/>
              <a:buFontTx/>
            </a:pPr>
            <a:endParaRPr lang="zh-CN" altLang="en-US" sz="1900" b="1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41383" y="1723998"/>
            <a:ext cx="1929130" cy="5530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altLang="zh-CN" sz="3000" b="1" dirty="0">
                <a:solidFill>
                  <a:prstClr val="white"/>
                </a:solidFill>
                <a:latin typeface="Arial Black" panose="020B0A04020102020204" pitchFamily="34" charset="0"/>
              </a:rPr>
              <a:t>PART 05</a:t>
            </a:r>
            <a:endParaRPr lang="zh-CN" altLang="en-US" sz="3000" b="1" dirty="0">
              <a:solidFill>
                <a:prstClr val="white"/>
              </a:solidFill>
              <a:latin typeface="Arial Black" panose="020B0A040201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389178" y="2935298"/>
            <a:ext cx="3992880" cy="8604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fontAlgn="base">
              <a:spcAft>
                <a:spcPct val="0"/>
              </a:spcAft>
              <a:defRPr/>
            </a:pPr>
            <a:r>
              <a:rPr lang="zh-CN" altLang="en-US" sz="5000" b="1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项目已有基础</a:t>
            </a:r>
            <a:endParaRPr lang="zh-CN" altLang="en-US" sz="5000" b="1" kern="0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0297676" name="图片 10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59753" y="4736783"/>
            <a:ext cx="3883025" cy="1355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4839464" name="图片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220"/>
          <a:stretch>
            <a:fillRect/>
          </a:stretch>
        </p:blipFill>
        <p:spPr>
          <a:xfrm>
            <a:off x="560070" y="2997200"/>
            <a:ext cx="4219575" cy="164782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矩形 5"/>
          <p:cNvSpPr/>
          <p:nvPr/>
        </p:nvSpPr>
        <p:spPr>
          <a:xfrm>
            <a:off x="951230" y="402590"/>
            <a:ext cx="8753475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项目已有基础</a:t>
            </a:r>
            <a:endParaRPr kumimoji="0" lang="zh-CN" altLang="en-US" sz="36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626870" y="6184583"/>
            <a:ext cx="5080000" cy="635000"/>
          </a:xfrm>
          <a:prstGeom prst="rect">
            <a:avLst/>
          </a:prstGeom>
        </p:spPr>
        <p:txBody>
          <a:bodyPr/>
          <a:lstStyle/>
          <a:p>
            <a:endParaRPr sz="1600"/>
          </a:p>
        </p:txBody>
      </p:sp>
      <p:sp>
        <p:nvSpPr>
          <p:cNvPr id="2" name="文本框 1"/>
          <p:cNvSpPr txBox="1"/>
          <p:nvPr/>
        </p:nvSpPr>
        <p:spPr>
          <a:xfrm>
            <a:off x="440690" y="1391285"/>
            <a:ext cx="11395075" cy="143700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zh-CN" sz="1900" dirty="0"/>
              <a:t>1. </a:t>
            </a:r>
            <a:r>
              <a:rPr lang="zh-CN" altLang="en-US" sz="1900" dirty="0"/>
              <a:t>准备工作：开发环境的搭建、网络配置、</a:t>
            </a:r>
            <a:r>
              <a:rPr lang="en-US" altLang="zh-CN" sz="1900" dirty="0"/>
              <a:t>ssh</a:t>
            </a:r>
            <a:r>
              <a:rPr lang="zh-CN" altLang="en-US" sz="1900" dirty="0"/>
              <a:t>工具</a:t>
            </a:r>
            <a:endParaRPr lang="zh-CN" altLang="en-US" sz="1900" dirty="0"/>
          </a:p>
          <a:p>
            <a:pPr>
              <a:lnSpc>
                <a:spcPct val="150000"/>
              </a:lnSpc>
            </a:pPr>
            <a:r>
              <a:rPr lang="en-US" altLang="zh-CN" sz="1900" dirty="0"/>
              <a:t>2. </a:t>
            </a:r>
            <a:r>
              <a:rPr lang="zh-CN" altLang="en-US" sz="1900" dirty="0"/>
              <a:t>已有模型：音乐情绪分类器加载过数据集、应用过随机森林模型，目前任务是将其改进为深度学习模型</a:t>
            </a:r>
            <a:endParaRPr lang="zh-CN" altLang="en-US" sz="1900" dirty="0"/>
          </a:p>
          <a:p>
            <a:pPr>
              <a:lnSpc>
                <a:spcPct val="150000"/>
              </a:lnSpc>
            </a:pPr>
            <a:r>
              <a:rPr lang="en-US" altLang="zh-CN" sz="1900" dirty="0"/>
              <a:t>3. </a:t>
            </a:r>
            <a:r>
              <a:rPr lang="zh-CN" altLang="en-US" sz="1900" dirty="0"/>
              <a:t>硬件基础：摄像头、语音模块、显示屏、灯带、蓝牙等模块</a:t>
            </a:r>
            <a:endParaRPr lang="zh-CN" altLang="en-US" sz="1900" dirty="0"/>
          </a:p>
          <a:p>
            <a:pPr>
              <a:lnSpc>
                <a:spcPct val="150000"/>
              </a:lnSpc>
            </a:pPr>
            <a:endParaRPr lang="zh-CN" altLang="en-US" sz="1900" dirty="0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1528" y="2944178"/>
            <a:ext cx="5186045" cy="324040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rcRect t="3871" r="5337" b="11909"/>
          <a:stretch>
            <a:fillRect/>
          </a:stretch>
        </p:blipFill>
        <p:spPr>
          <a:xfrm rot="5400000">
            <a:off x="7411085" y="1982470"/>
            <a:ext cx="3240405" cy="51644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4839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04839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297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502976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41383" y="1723998"/>
            <a:ext cx="1929130" cy="5530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altLang="zh-CN" sz="3000" b="1" dirty="0">
                <a:solidFill>
                  <a:prstClr val="white"/>
                </a:solidFill>
                <a:latin typeface="Arial Black" panose="020B0A04020102020204" pitchFamily="34" charset="0"/>
              </a:rPr>
              <a:t>PART 06</a:t>
            </a:r>
            <a:endParaRPr lang="zh-CN" altLang="en-US" sz="3000" b="1" dirty="0">
              <a:solidFill>
                <a:prstClr val="white"/>
              </a:solidFill>
              <a:latin typeface="Arial Black" panose="020B0A040201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436678" y="2935298"/>
            <a:ext cx="5897880" cy="8604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fontAlgn="base">
              <a:spcAft>
                <a:spcPct val="0"/>
              </a:spcAft>
              <a:defRPr/>
            </a:pPr>
            <a:r>
              <a:rPr lang="zh-CN" altLang="en-US" sz="5000" b="1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进度安排和人员分工</a:t>
            </a:r>
            <a:endParaRPr lang="zh-CN" altLang="en-US" sz="5000" b="1" kern="0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951230" y="402590"/>
            <a:ext cx="8753475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进度安排</a:t>
            </a:r>
            <a:endParaRPr kumimoji="0" lang="zh-CN" altLang="en-US" sz="36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graphicFrame>
        <p:nvGraphicFramePr>
          <p:cNvPr id="5" name="表格 4"/>
          <p:cNvGraphicFramePr/>
          <p:nvPr>
            <p:custDataLst>
              <p:tags r:id="rId1"/>
            </p:custDataLst>
          </p:nvPr>
        </p:nvGraphicFramePr>
        <p:xfrm>
          <a:off x="951230" y="1185545"/>
          <a:ext cx="10436225" cy="53479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83815"/>
                <a:gridCol w="7852410"/>
              </a:tblGrid>
              <a:tr h="705485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900" spc="130">
                          <a:latin typeface="微软雅黑" panose="020B0503020204020204" charset="-122"/>
                          <a:ea typeface="微软雅黑" panose="020B0503020204020204" charset="-122"/>
                        </a:rPr>
                        <a:t>时间</a:t>
                      </a:r>
                      <a:endParaRPr lang="zh-CN" altLang="en-US" sz="1900" spc="13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15900" marR="215900" marT="133350" marB="1333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900" spc="130">
                          <a:latin typeface="微软雅黑" panose="020B0503020204020204" charset="-122"/>
                          <a:ea typeface="微软雅黑" panose="020B0503020204020204" charset="-122"/>
                        </a:rPr>
                        <a:t>计划</a:t>
                      </a:r>
                      <a:endParaRPr lang="zh-CN" altLang="en-US" sz="1900" spc="13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15900" marR="215900" marT="133350" marB="133350" anchor="ctr"/>
                </a:tc>
              </a:tr>
              <a:tr h="663575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700" spc="130">
                          <a:latin typeface="微软雅黑" panose="020B0503020204020204" charset="-122"/>
                          <a:ea typeface="微软雅黑" panose="020B0503020204020204" charset="-122"/>
                        </a:rPr>
                        <a:t>第</a:t>
                      </a:r>
                      <a:r>
                        <a:rPr lang="en-US" altLang="zh-CN" sz="1700" spc="130">
                          <a:latin typeface="微软雅黑" panose="020B0503020204020204" charset="-122"/>
                          <a:ea typeface="微软雅黑" panose="020B0503020204020204" charset="-122"/>
                        </a:rPr>
                        <a:t>6～7</a:t>
                      </a:r>
                      <a:r>
                        <a:rPr lang="zh-CN" altLang="en-US" sz="1700" spc="130">
                          <a:latin typeface="微软雅黑" panose="020B0503020204020204" charset="-122"/>
                          <a:ea typeface="微软雅黑" panose="020B0503020204020204" charset="-122"/>
                        </a:rPr>
                        <a:t>周</a:t>
                      </a:r>
                      <a:endParaRPr lang="zh-CN" altLang="en-US" sz="1700" spc="13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15900" marR="215900" marT="133350" marB="1333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700" spc="13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开展各个硬件模块的学习</a:t>
                      </a:r>
                      <a:r>
                        <a:rPr lang="en-US" altLang="zh-CN" sz="1700" spc="13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，</a:t>
                      </a:r>
                      <a:r>
                        <a:rPr lang="zh-CN" altLang="en-US" sz="1700" spc="13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搭建模型推理训练环境</a:t>
                      </a:r>
                      <a:endParaRPr lang="zh-CN" altLang="en-US" sz="1700" spc="130" dirty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15900" marR="215900" marT="133350" marB="133350" anchor="ctr"/>
                </a:tc>
              </a:tr>
              <a:tr h="663575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700" spc="130">
                          <a:latin typeface="微软雅黑" panose="020B0503020204020204" charset="-122"/>
                          <a:ea typeface="微软雅黑" panose="020B0503020204020204" charset="-122"/>
                        </a:rPr>
                        <a:t>第</a:t>
                      </a:r>
                      <a:r>
                        <a:rPr lang="en-US" altLang="zh-CN" sz="1700" spc="130">
                          <a:latin typeface="微软雅黑" panose="020B0503020204020204" charset="-122"/>
                          <a:ea typeface="微软雅黑" panose="020B0503020204020204" charset="-122"/>
                        </a:rPr>
                        <a:t>8</a:t>
                      </a:r>
                      <a:r>
                        <a:rPr lang="zh-CN" altLang="en-US" sz="1700" spc="130">
                          <a:latin typeface="微软雅黑" panose="020B0503020204020204" charset="-122"/>
                          <a:ea typeface="微软雅黑" panose="020B0503020204020204" charset="-122"/>
                        </a:rPr>
                        <a:t>周</a:t>
                      </a:r>
                      <a:endParaRPr lang="zh-CN" altLang="en-US" sz="1700" spc="13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15900" marR="215900" marT="133350" marB="1333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700" spc="13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通过华为云平台开展模型推理训练，调试氛围灯模块</a:t>
                      </a:r>
                      <a:endParaRPr lang="zh-CN" altLang="en-US" sz="1700" spc="130" dirty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15900" marR="215900" marT="133350" marB="133350" anchor="ctr"/>
                </a:tc>
              </a:tr>
              <a:tr h="662305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700" spc="130">
                          <a:latin typeface="微软雅黑" panose="020B0503020204020204" charset="-122"/>
                          <a:ea typeface="微软雅黑" panose="020B0503020204020204" charset="-122"/>
                        </a:rPr>
                        <a:t>第</a:t>
                      </a:r>
                      <a:r>
                        <a:rPr lang="en-US" altLang="zh-CN" sz="1700" spc="130">
                          <a:latin typeface="微软雅黑" panose="020B0503020204020204" charset="-122"/>
                          <a:ea typeface="微软雅黑" panose="020B0503020204020204" charset="-122"/>
                        </a:rPr>
                        <a:t>9</a:t>
                      </a:r>
                      <a:r>
                        <a:rPr lang="zh-CN" altLang="en-US" sz="1700" spc="130">
                          <a:latin typeface="微软雅黑" panose="020B0503020204020204" charset="-122"/>
                          <a:ea typeface="微软雅黑" panose="020B0503020204020204" charset="-122"/>
                        </a:rPr>
                        <a:t>周</a:t>
                      </a:r>
                      <a:endParaRPr lang="zh-CN" altLang="en-US" sz="1700" spc="13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15900" marR="215900" marT="133350" marB="1333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700" spc="13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搭建音乐播放模块，测试情绪识别，进行有关功能的整合</a:t>
                      </a:r>
                      <a:endParaRPr lang="en-US" altLang="zh-CN" sz="1700" spc="130" dirty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15900" marR="215900" marT="133350" marB="133350" anchor="ctr"/>
                </a:tc>
              </a:tr>
              <a:tr h="663575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700" spc="13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第</a:t>
                      </a:r>
                      <a:r>
                        <a:rPr lang="en-US" altLang="zh-CN" sz="1700" spc="13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10</a:t>
                      </a:r>
                      <a:r>
                        <a:rPr lang="zh-CN" altLang="en-US" sz="1700" spc="13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周</a:t>
                      </a:r>
                      <a:endParaRPr lang="zh-CN" altLang="en-US" sz="1700" spc="130"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marL="215900" marR="215900" marT="133350" marB="1333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700" spc="13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进一步完善情绪识别系统</a:t>
                      </a:r>
                      <a:r>
                        <a:rPr lang="en-US" altLang="zh-CN" sz="1700" spc="13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，</a:t>
                      </a:r>
                      <a:r>
                        <a:rPr lang="zh-CN" altLang="en-US" sz="1700" spc="13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搭建蓝牙模块</a:t>
                      </a:r>
                      <a:endParaRPr lang="zh-CN" altLang="en-US" sz="1700" spc="130" dirty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15900" marR="215900" marT="133350" marB="133350" anchor="ctr"/>
                </a:tc>
              </a:tr>
              <a:tr h="66294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700" spc="13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第</a:t>
                      </a:r>
                      <a:r>
                        <a:rPr lang="en-US" altLang="zh-CN" sz="1700" spc="13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11</a:t>
                      </a:r>
                      <a:r>
                        <a:rPr lang="zh-CN" altLang="en-US" sz="1700" spc="13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周</a:t>
                      </a:r>
                      <a:endParaRPr lang="zh-CN" altLang="en-US" sz="1700" spc="130"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marL="215900" marR="215900" marT="133350" marB="1333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700" spc="13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搭建语音模块，完成上位机下位机之间的通信与控制</a:t>
                      </a:r>
                      <a:endParaRPr lang="zh-CN" altLang="en-US" sz="1700" spc="130" dirty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15900" marR="215900" marT="133350" marB="133350" anchor="ctr"/>
                </a:tc>
              </a:tr>
              <a:tr h="663575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700" spc="13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第</a:t>
                      </a:r>
                      <a:r>
                        <a:rPr lang="en-US" altLang="zh-CN" sz="1700" spc="13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12</a:t>
                      </a:r>
                      <a:r>
                        <a:rPr lang="zh-CN" altLang="en-US" sz="1700" spc="13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周</a:t>
                      </a:r>
                      <a:endParaRPr lang="zh-CN" altLang="en-US" sz="1700" spc="130"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marL="215900" marR="215900" marT="133350" marB="1333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700" spc="130" dirty="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初步得到成品</a:t>
                      </a:r>
                      <a:r>
                        <a:rPr lang="en-US" altLang="zh-CN" sz="1700" spc="130" dirty="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，</a:t>
                      </a:r>
                      <a:r>
                        <a:rPr lang="zh-CN" altLang="en-US" sz="1700" spc="13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整理所有代码</a:t>
                      </a:r>
                      <a:r>
                        <a:rPr lang="en-US" altLang="zh-CN" sz="1700" spc="13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，</a:t>
                      </a:r>
                      <a:r>
                        <a:rPr lang="zh-CN" altLang="en-US" sz="1700" spc="13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撰写实验报告</a:t>
                      </a:r>
                      <a:endParaRPr lang="en-US" altLang="zh-CN" sz="1700" spc="130" dirty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15900" marR="215900" marT="133350" marB="133350" anchor="ctr"/>
                </a:tc>
              </a:tr>
              <a:tr h="66294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700" spc="13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第</a:t>
                      </a:r>
                      <a:r>
                        <a:rPr lang="en-US" altLang="zh-CN" sz="1700" spc="13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13</a:t>
                      </a:r>
                      <a:r>
                        <a:rPr lang="zh-CN" altLang="en-US" sz="1700" spc="13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周</a:t>
                      </a:r>
                      <a:endParaRPr lang="zh-CN" altLang="en-US" sz="1700" spc="130"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marL="215900" marR="215900" marT="133350" marB="1333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700" spc="13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制作作品讲解</a:t>
                      </a:r>
                      <a:r>
                        <a:rPr lang="en-US" altLang="zh-CN" sz="1700" spc="13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ppt</a:t>
                      </a:r>
                      <a:r>
                        <a:rPr lang="zh-CN" altLang="en-US" sz="1700" spc="13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，对有问题的相关功能与代码再次进行调试</a:t>
                      </a:r>
                      <a:endParaRPr lang="zh-CN" altLang="en-US" sz="1700" spc="130" dirty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15900" marR="215900" marT="133350" marB="133350" anchor="ctr"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951230" y="402590"/>
            <a:ext cx="8753475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人员分工</a:t>
            </a:r>
            <a:endParaRPr kumimoji="0" lang="zh-CN" altLang="en-US" sz="36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graphicFrame>
        <p:nvGraphicFramePr>
          <p:cNvPr id="5" name="表格 4"/>
          <p:cNvGraphicFramePr/>
          <p:nvPr>
            <p:custDataLst>
              <p:tags r:id="rId1"/>
            </p:custDataLst>
          </p:nvPr>
        </p:nvGraphicFramePr>
        <p:xfrm>
          <a:off x="951230" y="1185545"/>
          <a:ext cx="10436225" cy="48234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83815"/>
                <a:gridCol w="7852410"/>
              </a:tblGrid>
              <a:tr h="101346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900" spc="130">
                          <a:latin typeface="微软雅黑" panose="020B0503020204020204" charset="-122"/>
                          <a:ea typeface="微软雅黑" panose="020B0503020204020204" charset="-122"/>
                        </a:rPr>
                        <a:t>组员</a:t>
                      </a:r>
                      <a:endParaRPr lang="zh-CN" altLang="en-US" sz="1900" spc="13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15900" marR="215900" marT="133350" marB="1333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900" spc="130">
                          <a:latin typeface="微软雅黑" panose="020B0503020204020204" charset="-122"/>
                          <a:ea typeface="微软雅黑" panose="020B0503020204020204" charset="-122"/>
                        </a:rPr>
                        <a:t>分工</a:t>
                      </a:r>
                      <a:endParaRPr lang="zh-CN" altLang="en-US" sz="1900" spc="13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15900" marR="215900" marT="133350" marB="133350" anchor="ctr"/>
                </a:tc>
              </a:tr>
              <a:tr h="95250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700" spc="13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王</a:t>
                      </a:r>
                      <a:endParaRPr lang="zh-CN" altLang="en-US" sz="1700" spc="130" dirty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15900" marR="215900" marT="133350" marB="13335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700" spc="13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进行推理环境平台的</a:t>
                      </a:r>
                      <a:r>
                        <a:rPr lang="zh-CN" altLang="en-US" sz="1700" spc="130">
                          <a:latin typeface="微软雅黑" panose="020B0503020204020204" charset="-122"/>
                          <a:ea typeface="微软雅黑" panose="020B0503020204020204" charset="-122"/>
                        </a:rPr>
                        <a:t>搭建，建立上</a:t>
                      </a:r>
                      <a:r>
                        <a:rPr lang="zh-CN" altLang="en-US" sz="1700" spc="13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、</a:t>
                      </a:r>
                      <a:r>
                        <a:rPr lang="zh-CN" altLang="en-US" sz="1700" spc="130">
                          <a:latin typeface="微软雅黑" panose="020B0503020204020204" charset="-122"/>
                          <a:ea typeface="微软雅黑" panose="020B0503020204020204" charset="-122"/>
                        </a:rPr>
                        <a:t>下位机之间的连接，</a:t>
                      </a:r>
                      <a:endParaRPr lang="en-US" altLang="zh-CN" sz="1700" spc="130" dirty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700" spc="13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开展模型推理研究</a:t>
                      </a:r>
                      <a:endParaRPr lang="zh-CN" altLang="en-US" sz="1700" spc="130" dirty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15900" marR="215900" marT="133350" marB="133350" anchor="ctr"/>
                </a:tc>
              </a:tr>
              <a:tr h="95377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700" spc="13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蔡</a:t>
                      </a:r>
                      <a:endParaRPr lang="zh-CN" altLang="en-US" sz="1700" spc="130" dirty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15900" marR="215900" marT="133350" marB="13335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700" spc="13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情绪识别、音乐分类相关算法挖掘及编写，</a:t>
                      </a:r>
                      <a:endParaRPr lang="en-US" altLang="zh-CN" sz="1700" spc="130" dirty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700" spc="13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开展模型训练</a:t>
                      </a:r>
                      <a:endParaRPr lang="zh-CN" altLang="en-US" sz="1700" spc="130" dirty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15900" marR="215900" marT="133350" marB="133350" anchor="ctr"/>
                </a:tc>
              </a:tr>
              <a:tr h="950595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700" spc="13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唐</a:t>
                      </a:r>
                      <a:endParaRPr lang="zh-CN" altLang="en-US" sz="1700" spc="130" dirty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15900" marR="215900" marT="133350" marB="1333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700" spc="13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MCU</a:t>
                      </a:r>
                      <a:r>
                        <a:rPr lang="zh-CN" altLang="en-US" sz="1700" spc="13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显示屏、蓝</a:t>
                      </a:r>
                      <a:r>
                        <a:rPr lang="zh-CN" altLang="en-US" sz="1700" spc="130">
                          <a:latin typeface="微软雅黑" panose="020B0503020204020204" charset="-122"/>
                          <a:ea typeface="微软雅黑" panose="020B0503020204020204" charset="-122"/>
                        </a:rPr>
                        <a:t>牙模块搭建</a:t>
                      </a:r>
                      <a:endParaRPr lang="zh-CN" altLang="en-US" sz="1700" spc="130" dirty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15900" marR="215900" marT="133350" marB="133350" anchor="ctr"/>
                </a:tc>
              </a:tr>
              <a:tr h="953135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700" spc="130" dirty="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王</a:t>
                      </a:r>
                      <a:endParaRPr lang="zh-CN" altLang="en-US" sz="1700" spc="130" dirty="0"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marL="215900" marR="215900" marT="133350" marB="1333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700" spc="13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MCU</a:t>
                      </a:r>
                      <a:r>
                        <a:rPr lang="zh-CN" altLang="en-US" sz="1700" spc="13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灯带、语音、音乐播放模块搭建</a:t>
                      </a:r>
                      <a:endParaRPr lang="zh-CN" altLang="en-US" sz="1700" spc="130" dirty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15900" marR="215900" marT="133350" marB="133350" anchor="ctr"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41383" y="1723998"/>
            <a:ext cx="1929130" cy="5530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altLang="zh-CN" sz="3000" b="1" dirty="0">
                <a:solidFill>
                  <a:prstClr val="white"/>
                </a:solidFill>
                <a:latin typeface="Arial Black" panose="020B0A04020102020204" pitchFamily="34" charset="0"/>
              </a:rPr>
              <a:t>PART 01</a:t>
            </a:r>
            <a:endParaRPr lang="zh-CN" altLang="en-US" sz="3000" b="1" dirty="0">
              <a:solidFill>
                <a:prstClr val="white"/>
              </a:solidFill>
              <a:latin typeface="Arial Black" panose="020B0A040201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118262" y="2891230"/>
            <a:ext cx="5955476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fontAlgn="base">
              <a:spcAft>
                <a:spcPct val="0"/>
              </a:spcAft>
              <a:defRPr/>
            </a:pPr>
            <a:r>
              <a:rPr lang="zh-CN" altLang="en-US" sz="5000" b="1" ker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课题</a:t>
            </a:r>
            <a:r>
              <a:rPr lang="zh-CN" sz="5000" b="1" ker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背景</a:t>
            </a:r>
            <a:r>
              <a:rPr lang="zh-CN" altLang="en-US" sz="5000" b="1" ker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与应用价值</a:t>
            </a:r>
            <a:endParaRPr lang="zh-CN" sz="5000" b="1" kern="0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680318" y="-215"/>
            <a:ext cx="10833903" cy="11068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defRPr/>
            </a:pPr>
            <a:r>
              <a:rPr lang="en-US" altLang="zh-CN" sz="4400" b="1" kern="0" spc="225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4400" b="1" kern="0" spc="225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课题背景</a:t>
            </a:r>
            <a:endParaRPr lang="zh-CN" altLang="en-US" sz="4400" b="1" kern="0" spc="225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55933" y="1106590"/>
            <a:ext cx="6576500" cy="5210176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l">
              <a:buNone/>
            </a:pPr>
            <a:r>
              <a:rPr lang="en-US" altLang="zh-CN" b="1" i="0">
                <a:effectLst/>
                <a:latin typeface="Inter"/>
              </a:rPr>
              <a:t>1. </a:t>
            </a:r>
            <a:r>
              <a:rPr lang="zh-CN" altLang="en-US" b="1" i="0">
                <a:effectLst/>
                <a:latin typeface="Inter"/>
              </a:rPr>
              <a:t>行业趋势及现状</a:t>
            </a:r>
            <a:endParaRPr lang="zh-CN" altLang="en-US" b="0" i="0">
              <a:effectLst/>
              <a:latin typeface="Inter"/>
            </a:endParaRPr>
          </a:p>
          <a:p>
            <a:pPr algn="l">
              <a:buNone/>
            </a:pPr>
            <a:r>
              <a:rPr lang="en-US" altLang="zh-CN" sz="1600" b="1">
                <a:latin typeface="Inter"/>
              </a:rPr>
              <a:t>    </a:t>
            </a:r>
            <a:r>
              <a:rPr lang="zh-CN" altLang="en-US" sz="1600" b="0" i="0">
                <a:effectLst/>
                <a:latin typeface="Inter"/>
              </a:rPr>
              <a:t>全球情感</a:t>
            </a:r>
            <a:r>
              <a:rPr lang="en-US" altLang="zh-CN" sz="1600" b="0" i="0">
                <a:effectLst/>
                <a:latin typeface="Inter"/>
              </a:rPr>
              <a:t>AI</a:t>
            </a:r>
            <a:r>
              <a:rPr lang="zh-CN" altLang="en-US" sz="1600" b="0" i="0">
                <a:effectLst/>
                <a:latin typeface="Inter"/>
              </a:rPr>
              <a:t>市场正经历高速增长，</a:t>
            </a:r>
            <a:r>
              <a:rPr lang="en-US" altLang="zh-CN" sz="1600" b="0" i="0">
                <a:effectLst/>
                <a:latin typeface="Inter"/>
              </a:rPr>
              <a:t>2024</a:t>
            </a:r>
            <a:r>
              <a:rPr lang="zh-CN" altLang="en-US" sz="1600" b="0" i="0">
                <a:effectLst/>
                <a:latin typeface="Inter"/>
              </a:rPr>
              <a:t>年规模已突破</a:t>
            </a:r>
            <a:r>
              <a:rPr lang="en-US" altLang="zh-CN" sz="1600" b="0" i="0">
                <a:effectLst/>
                <a:latin typeface="Inter"/>
              </a:rPr>
              <a:t>300</a:t>
            </a:r>
            <a:r>
              <a:rPr lang="zh-CN" altLang="en-US" sz="1600" b="0" i="0">
                <a:effectLst/>
                <a:latin typeface="Inter"/>
              </a:rPr>
              <a:t>亿美元，其中心理健康领域预计</a:t>
            </a:r>
            <a:r>
              <a:rPr lang="en-US" altLang="zh-CN" sz="1600" b="0" i="0">
                <a:effectLst/>
                <a:latin typeface="Inter"/>
              </a:rPr>
              <a:t>2025</a:t>
            </a:r>
            <a:r>
              <a:rPr lang="zh-CN" altLang="en-US" sz="1600" b="0" i="0">
                <a:effectLst/>
                <a:latin typeface="Inter"/>
              </a:rPr>
              <a:t>年单赛道可达</a:t>
            </a:r>
            <a:r>
              <a:rPr lang="en-US" altLang="zh-CN" sz="1600" b="0" i="0">
                <a:effectLst/>
                <a:latin typeface="Inter"/>
              </a:rPr>
              <a:t>5600</a:t>
            </a:r>
            <a:r>
              <a:rPr lang="zh-CN" altLang="en-US" sz="1600" b="0" i="0">
                <a:effectLst/>
                <a:latin typeface="Inter"/>
              </a:rPr>
              <a:t>亿美元。</a:t>
            </a:r>
            <a:br>
              <a:rPr lang="zh-CN" altLang="en-US" sz="1600" b="0" i="0">
                <a:effectLst/>
                <a:latin typeface="Inter"/>
              </a:rPr>
            </a:br>
            <a:r>
              <a:rPr lang="zh-CN" altLang="en-US" sz="1600" b="0" i="0">
                <a:effectLst/>
                <a:latin typeface="Inter"/>
              </a:rPr>
              <a:t>    在智能家居与个性化交互需求快速发展的背景下，传统灯光音乐系统长期面临</a:t>
            </a:r>
            <a:r>
              <a:rPr lang="zh-CN" altLang="en-US" sz="1600" b="1" i="0">
                <a:solidFill>
                  <a:srgbClr val="FF0000"/>
                </a:solidFill>
                <a:effectLst/>
                <a:latin typeface="Inter"/>
              </a:rPr>
              <a:t>被动响应、感知维度单一、场景适应性差</a:t>
            </a:r>
            <a:r>
              <a:rPr lang="zh-CN" altLang="en-US" sz="1600" b="0" i="0">
                <a:effectLst/>
                <a:latin typeface="Inter"/>
              </a:rPr>
              <a:t>等瓶颈。现有方案依赖用户手动切换模式，缺乏对用户情绪状态的主动感知能力，无法实现环境与人的情感联动。同时，单一模态控制（如仅语音或触屏）导致</a:t>
            </a:r>
            <a:r>
              <a:rPr lang="zh-CN" altLang="en-US" sz="1600" b="1" i="0">
                <a:solidFill>
                  <a:srgbClr val="FF0000"/>
                </a:solidFill>
                <a:effectLst/>
                <a:latin typeface="Inter"/>
              </a:rPr>
              <a:t>交互灵活性不足</a:t>
            </a:r>
            <a:r>
              <a:rPr lang="zh-CN" altLang="en-US" sz="1600" b="0" i="0">
                <a:effectLst/>
                <a:latin typeface="Inter"/>
              </a:rPr>
              <a:t>，且音乐推荐依赖静态标签分类，难以精准匹配用户实时心理状态。</a:t>
            </a:r>
            <a:endParaRPr lang="zh-CN" altLang="en-US" sz="1600" b="0" i="0">
              <a:effectLst/>
              <a:latin typeface="Inter"/>
            </a:endParaRPr>
          </a:p>
          <a:p>
            <a:pPr algn="l">
              <a:buNone/>
            </a:pPr>
            <a:r>
              <a:rPr lang="en-US" altLang="zh-CN" b="1" i="0">
                <a:effectLst/>
                <a:latin typeface="Inter"/>
              </a:rPr>
              <a:t>2</a:t>
            </a:r>
            <a:r>
              <a:rPr lang="en-US" altLang="zh-CN" b="1">
                <a:latin typeface="Inter"/>
              </a:rPr>
              <a:t>.</a:t>
            </a:r>
            <a:r>
              <a:rPr lang="en-US" altLang="zh-CN" b="1" i="0">
                <a:effectLst/>
                <a:latin typeface="Inter"/>
              </a:rPr>
              <a:t> </a:t>
            </a:r>
            <a:r>
              <a:rPr lang="zh-CN" altLang="en-US" b="1" i="0">
                <a:effectLst/>
                <a:latin typeface="Inter"/>
              </a:rPr>
              <a:t>人工智能技术突破</a:t>
            </a:r>
            <a:br>
              <a:rPr lang="zh-CN" altLang="en-US" b="0" i="0">
                <a:effectLst/>
                <a:latin typeface="Inter"/>
              </a:rPr>
            </a:br>
            <a:r>
              <a:rPr lang="zh-CN" altLang="en-US" b="0" i="0">
                <a:effectLst/>
                <a:latin typeface="Inter"/>
              </a:rPr>
              <a:t>    </a:t>
            </a:r>
            <a:r>
              <a:rPr lang="zh-CN" altLang="en-US" sz="1600" b="0" i="0">
                <a:effectLst/>
                <a:latin typeface="Inter"/>
              </a:rPr>
              <a:t>计算机视觉、语音情感分析与多模态数据融合技术的成熟，为构建</a:t>
            </a:r>
            <a:r>
              <a:rPr lang="zh-CN" altLang="en-US" sz="1600" b="1" i="0">
                <a:solidFill>
                  <a:srgbClr val="FF0000"/>
                </a:solidFill>
                <a:effectLst/>
                <a:latin typeface="Inter"/>
              </a:rPr>
              <a:t>主动感知、动态适配</a:t>
            </a:r>
            <a:r>
              <a:rPr lang="zh-CN" altLang="en-US" sz="1600" b="0" i="0">
                <a:effectLst/>
                <a:latin typeface="Inter"/>
              </a:rPr>
              <a:t>的智能环境系统提供了新路径。通过深度学习模型对用户情绪与音乐特征进行联合建模，结合边缘端实时推理能力，可突破传统规则式控制的局限性，实现从“人适应设备”到</a:t>
            </a:r>
            <a:r>
              <a:rPr lang="zh-CN" altLang="en-US" sz="1600" b="1" i="0">
                <a:solidFill>
                  <a:srgbClr val="FF0000"/>
                </a:solidFill>
                <a:effectLst/>
                <a:latin typeface="Inter"/>
              </a:rPr>
              <a:t>“设备适应人”</a:t>
            </a:r>
            <a:r>
              <a:rPr lang="zh-CN" altLang="en-US" sz="1600" b="0" i="0">
                <a:effectLst/>
                <a:latin typeface="Inter"/>
              </a:rPr>
              <a:t>的范式升级。</a:t>
            </a:r>
            <a:endParaRPr lang="zh-CN" altLang="en-US" sz="1600" b="0" i="0">
              <a:effectLst/>
              <a:latin typeface="Inter"/>
            </a:endParaRPr>
          </a:p>
          <a:p>
            <a:pPr algn="l">
              <a:buNone/>
            </a:pPr>
            <a:r>
              <a:rPr lang="en-US" altLang="zh-CN" b="1" i="0">
                <a:effectLst/>
                <a:latin typeface="Inter"/>
              </a:rPr>
              <a:t>3.  </a:t>
            </a:r>
            <a:r>
              <a:rPr lang="zh-CN" altLang="en-US" b="1" i="0">
                <a:effectLst/>
                <a:latin typeface="Inter"/>
              </a:rPr>
              <a:t>硬件基础支撑</a:t>
            </a:r>
            <a:br>
              <a:rPr lang="zh-CN" altLang="en-US" b="0" i="0">
                <a:effectLst/>
                <a:latin typeface="Inter"/>
              </a:rPr>
            </a:br>
            <a:r>
              <a:rPr lang="zh-CN" altLang="en-US" b="0" i="0">
                <a:effectLst/>
                <a:latin typeface="Inter"/>
              </a:rPr>
              <a:t>    </a:t>
            </a:r>
            <a:r>
              <a:rPr lang="zh-CN" altLang="en-US" sz="1600" b="1" i="0">
                <a:solidFill>
                  <a:srgbClr val="FF0000"/>
                </a:solidFill>
                <a:effectLst/>
                <a:latin typeface="Inter"/>
              </a:rPr>
              <a:t>华为</a:t>
            </a:r>
            <a:r>
              <a:rPr lang="en-US" altLang="zh-CN" sz="1600" b="1" i="0">
                <a:solidFill>
                  <a:srgbClr val="FF0000"/>
                </a:solidFill>
                <a:effectLst/>
                <a:latin typeface="Inter"/>
              </a:rPr>
              <a:t>Atlas200DK</a:t>
            </a:r>
            <a:r>
              <a:rPr lang="zh-CN" altLang="en-US" sz="1600" b="0" i="0">
                <a:effectLst/>
                <a:latin typeface="Inter"/>
              </a:rPr>
              <a:t>开发板搭载昇腾</a:t>
            </a:r>
            <a:r>
              <a:rPr lang="en-US" altLang="zh-CN" sz="1600" b="0" i="0">
                <a:effectLst/>
                <a:latin typeface="Inter"/>
              </a:rPr>
              <a:t>AI</a:t>
            </a:r>
            <a:r>
              <a:rPr lang="zh-CN" altLang="en-US" sz="1600" b="0" i="0">
                <a:effectLst/>
                <a:latin typeface="Inter"/>
              </a:rPr>
              <a:t>处理器，提供</a:t>
            </a:r>
            <a:r>
              <a:rPr lang="en-US" altLang="zh-CN" sz="1600" b="0" i="0">
                <a:effectLst/>
                <a:latin typeface="Inter"/>
              </a:rPr>
              <a:t>4 TOPS INT8</a:t>
            </a:r>
            <a:r>
              <a:rPr lang="zh-CN" altLang="en-US" sz="1600" b="0" i="0">
                <a:effectLst/>
                <a:latin typeface="Inter"/>
              </a:rPr>
              <a:t>算力与低至</a:t>
            </a:r>
            <a:r>
              <a:rPr lang="en-US" altLang="zh-CN" sz="1600" b="0" i="0">
                <a:effectLst/>
                <a:latin typeface="Inter"/>
              </a:rPr>
              <a:t>5W</a:t>
            </a:r>
            <a:r>
              <a:rPr lang="zh-CN" altLang="en-US" sz="1600" b="0" i="0">
                <a:effectLst/>
                <a:latin typeface="Inter"/>
              </a:rPr>
              <a:t>的功耗表现，支持多模态情绪识别模型的端侧实时部署；</a:t>
            </a:r>
            <a:r>
              <a:rPr lang="en-US" altLang="zh-CN" sz="1600" b="1" i="0">
                <a:solidFill>
                  <a:srgbClr val="FF0000"/>
                </a:solidFill>
                <a:effectLst/>
                <a:latin typeface="Inter"/>
              </a:rPr>
              <a:t>STM32</a:t>
            </a:r>
            <a:r>
              <a:rPr lang="zh-CN" altLang="en-US" sz="1600" b="1" i="0">
                <a:solidFill>
                  <a:srgbClr val="FF0000"/>
                </a:solidFill>
                <a:effectLst/>
                <a:latin typeface="Inter"/>
              </a:rPr>
              <a:t>微控制器</a:t>
            </a:r>
            <a:r>
              <a:rPr lang="zh-CN" altLang="en-US" sz="1600" b="0" i="0">
                <a:effectLst/>
                <a:latin typeface="Inter"/>
              </a:rPr>
              <a:t>通过高精度</a:t>
            </a:r>
            <a:r>
              <a:rPr lang="en-US" altLang="zh-CN" sz="1600" b="0" i="0">
                <a:effectLst/>
                <a:latin typeface="Inter"/>
              </a:rPr>
              <a:t>PWM</a:t>
            </a:r>
            <a:r>
              <a:rPr lang="zh-CN" altLang="en-US" sz="1600" b="0" i="0">
                <a:effectLst/>
                <a:latin typeface="Inter"/>
              </a:rPr>
              <a:t>调控</a:t>
            </a:r>
            <a:r>
              <a:rPr lang="en-US" altLang="zh-CN" sz="1600" b="0" i="0">
                <a:effectLst/>
                <a:latin typeface="Inter"/>
              </a:rPr>
              <a:t>RGB</a:t>
            </a:r>
            <a:r>
              <a:rPr lang="zh-CN" altLang="en-US" sz="1600" b="0" i="0">
                <a:effectLst/>
                <a:latin typeface="Inter"/>
              </a:rPr>
              <a:t>灯带与多协议通信接口，确保灯光、音乐、语音模块的协同控制延迟低于</a:t>
            </a:r>
            <a:r>
              <a:rPr lang="en-US" altLang="zh-CN" sz="1600" b="0" i="0">
                <a:effectLst/>
                <a:latin typeface="Inter"/>
              </a:rPr>
              <a:t>200ms</a:t>
            </a:r>
            <a:r>
              <a:rPr lang="zh-CN" altLang="en-US" sz="1600" b="0" i="0">
                <a:effectLst/>
                <a:latin typeface="Inter"/>
              </a:rPr>
              <a:t>。二者构成的</a:t>
            </a:r>
            <a:r>
              <a:rPr lang="zh-CN" altLang="en-US" sz="1600" b="1" i="0">
                <a:solidFill>
                  <a:srgbClr val="FF0000"/>
                </a:solidFill>
                <a:effectLst/>
                <a:latin typeface="Inter"/>
              </a:rPr>
              <a:t>“</a:t>
            </a:r>
            <a:r>
              <a:rPr lang="en-US" altLang="zh-CN" sz="1600" b="1" i="0">
                <a:solidFill>
                  <a:srgbClr val="FF0000"/>
                </a:solidFill>
                <a:effectLst/>
                <a:latin typeface="Inter"/>
              </a:rPr>
              <a:t>AI+</a:t>
            </a:r>
            <a:r>
              <a:rPr lang="zh-CN" altLang="en-US" sz="1600" b="1" i="0">
                <a:solidFill>
                  <a:srgbClr val="FF0000"/>
                </a:solidFill>
                <a:effectLst/>
                <a:latin typeface="Inter"/>
              </a:rPr>
              <a:t>控制”</a:t>
            </a:r>
            <a:r>
              <a:rPr lang="zh-CN" altLang="en-US" sz="1600" b="0" i="0">
                <a:effectLst/>
                <a:latin typeface="Inter"/>
              </a:rPr>
              <a:t>异构架构，为低成本、高可靠、易扩展的智能交互系统奠定了硬件基石。</a:t>
            </a:r>
            <a:endParaRPr lang="zh-CN" altLang="en-US" sz="1600" b="0" i="0">
              <a:effectLst/>
              <a:latin typeface="Inter"/>
            </a:endParaRPr>
          </a:p>
        </p:txBody>
      </p:sp>
      <p:pic>
        <p:nvPicPr>
          <p:cNvPr id="1026" name="Picture 2" descr="面部表情识别3：Android实现表情识别(含源码，可实时检测)_android 实时人脸表情识别-CSDN博客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5" t="3435" r="8001" b="6718"/>
          <a:stretch>
            <a:fillRect/>
          </a:stretch>
        </p:blipFill>
        <p:spPr bwMode="auto">
          <a:xfrm>
            <a:off x="7733532" y="3935010"/>
            <a:ext cx="3699867" cy="253804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21" t="29453" r="13846" b="12308"/>
          <a:stretch>
            <a:fillRect/>
          </a:stretch>
        </p:blipFill>
        <p:spPr>
          <a:xfrm>
            <a:off x="7733531" y="1251777"/>
            <a:ext cx="3699867" cy="253804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/>
      </p:transition>
    </mc:Choice>
    <mc:Fallback>
      <p:transition spd="slow">
        <p:blinds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587375" y="1002665"/>
            <a:ext cx="7407763" cy="585533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noAutofit/>
          </a:bodyPr>
          <a:lstStyle/>
          <a:p>
            <a:pPr algn="l">
              <a:buNone/>
            </a:pPr>
            <a:r>
              <a:rPr lang="en-US" altLang="zh-CN" b="1" i="0">
                <a:effectLst/>
                <a:latin typeface="Inter"/>
              </a:rPr>
              <a:t>1. </a:t>
            </a:r>
            <a:r>
              <a:rPr lang="zh-CN" altLang="en-US" b="1" i="0">
                <a:effectLst/>
                <a:latin typeface="Inter"/>
              </a:rPr>
              <a:t>实时情绪感知与智能环境联动</a:t>
            </a:r>
            <a:br>
              <a:rPr lang="zh-CN" altLang="en-US" b="0" i="0">
                <a:effectLst/>
                <a:latin typeface="Inter"/>
              </a:rPr>
            </a:br>
            <a:r>
              <a:rPr lang="zh-CN" altLang="en-US" b="0" i="0">
                <a:effectLst/>
                <a:latin typeface="Inter"/>
              </a:rPr>
              <a:t>    </a:t>
            </a:r>
            <a:r>
              <a:rPr lang="zh-CN" altLang="en-US" sz="1600" b="0" i="0">
                <a:effectLst/>
                <a:latin typeface="Inter"/>
              </a:rPr>
              <a:t>系统通过摄像头捕捉用户面部表情，精准识别多种情绪，并分析本地音乐库的情绪特征，</a:t>
            </a:r>
            <a:r>
              <a:rPr lang="zh-CN" altLang="en-US" sz="1600" b="1" i="0">
                <a:solidFill>
                  <a:srgbClr val="FF0000"/>
                </a:solidFill>
                <a:effectLst/>
                <a:latin typeface="Inter"/>
              </a:rPr>
              <a:t>为用户情绪匹配合适的音乐与灯光</a:t>
            </a:r>
            <a:r>
              <a:rPr lang="zh-CN" altLang="en-US" sz="1600" b="0" i="0">
                <a:effectLst/>
                <a:latin typeface="Inter"/>
              </a:rPr>
              <a:t>。当检测到用户“焦虑”时，自动播放轻音乐并切换温暖灯光，营造放松氛围；识别到聚会场景的“兴奋”情绪时，瞬时触发炫彩灯光与动感音乐，实现</a:t>
            </a:r>
            <a:r>
              <a:rPr lang="zh-CN" altLang="en-US" sz="1600" b="1" i="0">
                <a:solidFill>
                  <a:srgbClr val="FF0000"/>
                </a:solidFill>
                <a:effectLst/>
                <a:latin typeface="Inter"/>
              </a:rPr>
              <a:t>环境与情感的深度交互</a:t>
            </a:r>
            <a:r>
              <a:rPr lang="zh-CN" altLang="en-US" sz="1600" b="0" i="0">
                <a:effectLst/>
                <a:latin typeface="Inter"/>
              </a:rPr>
              <a:t>，打破传统系统的固定模式限制。</a:t>
            </a:r>
            <a:endParaRPr lang="zh-CN" altLang="en-US" sz="1600" b="0" i="0">
              <a:effectLst/>
              <a:latin typeface="Inter"/>
            </a:endParaRPr>
          </a:p>
          <a:p>
            <a:pPr algn="l">
              <a:buNone/>
            </a:pPr>
            <a:r>
              <a:rPr lang="en-US" altLang="zh-CN" b="1" i="0">
                <a:effectLst/>
                <a:latin typeface="Inter"/>
              </a:rPr>
              <a:t>2. </a:t>
            </a:r>
            <a:r>
              <a:rPr lang="zh-CN" altLang="en-US" b="1" i="0">
                <a:effectLst/>
                <a:latin typeface="Inter"/>
              </a:rPr>
              <a:t>多模态交互与个性化控制</a:t>
            </a:r>
            <a:br>
              <a:rPr lang="zh-CN" altLang="en-US" b="0" i="0">
                <a:effectLst/>
                <a:latin typeface="Inter"/>
              </a:rPr>
            </a:br>
            <a:r>
              <a:rPr lang="zh-CN" altLang="en-US" b="0" i="0">
                <a:effectLst/>
                <a:latin typeface="Inter"/>
              </a:rPr>
              <a:t>    </a:t>
            </a:r>
            <a:r>
              <a:rPr lang="zh-CN" altLang="en-US" sz="1600" b="0" i="0">
                <a:effectLst/>
                <a:latin typeface="Inter"/>
              </a:rPr>
              <a:t>支持语音、触屏、手机</a:t>
            </a:r>
            <a:r>
              <a:rPr lang="en-US" altLang="zh-CN" sz="1600" b="0" i="0">
                <a:effectLst/>
                <a:latin typeface="Inter"/>
              </a:rPr>
              <a:t>App</a:t>
            </a:r>
            <a:r>
              <a:rPr lang="zh-CN" altLang="en-US" sz="1600" b="0" i="0">
                <a:effectLst/>
                <a:latin typeface="Inter"/>
              </a:rPr>
              <a:t>三种操控方式：语音指令可一键切换“专注模式” 或点播特定风格音乐；触屏界面实时显示情绪分析结果、播放列表及环境温度，满足个性化需求。用户可自由选择最便捷的操作方式，实现</a:t>
            </a:r>
            <a:r>
              <a:rPr lang="zh-CN" altLang="en-US" sz="1600" b="1" i="0">
                <a:solidFill>
                  <a:srgbClr val="FF0000"/>
                </a:solidFill>
                <a:effectLst/>
                <a:latin typeface="Inter"/>
              </a:rPr>
              <a:t>“所想即所得”</a:t>
            </a:r>
            <a:r>
              <a:rPr lang="zh-CN" altLang="en-US" sz="1600" b="0" i="0">
                <a:effectLst/>
                <a:latin typeface="Inter"/>
              </a:rPr>
              <a:t>的环境控制。</a:t>
            </a:r>
            <a:endParaRPr lang="zh-CN" altLang="en-US" sz="1600" b="0" i="0">
              <a:effectLst/>
              <a:latin typeface="Inter"/>
            </a:endParaRPr>
          </a:p>
          <a:p>
            <a:pPr algn="l">
              <a:buNone/>
            </a:pPr>
            <a:r>
              <a:rPr lang="en-US" altLang="zh-CN" b="1" i="0">
                <a:effectLst/>
                <a:latin typeface="Inter"/>
              </a:rPr>
              <a:t>3. </a:t>
            </a:r>
            <a:r>
              <a:rPr lang="zh-CN" altLang="en-US" b="1" i="0">
                <a:effectLst/>
                <a:latin typeface="Inter"/>
              </a:rPr>
              <a:t>场景化模式与灵活扩展能力</a:t>
            </a:r>
            <a:br>
              <a:rPr lang="zh-CN" altLang="en-US" b="0" i="0">
                <a:effectLst/>
                <a:latin typeface="Inter"/>
              </a:rPr>
            </a:br>
            <a:r>
              <a:rPr lang="zh-CN" altLang="en-US" sz="1600" b="0" i="0">
                <a:effectLst/>
                <a:latin typeface="Inter"/>
              </a:rPr>
              <a:t>    预设</a:t>
            </a:r>
            <a:r>
              <a:rPr lang="zh-CN" altLang="en-US" sz="1600" b="1" i="0">
                <a:solidFill>
                  <a:srgbClr val="FF0000"/>
                </a:solidFill>
                <a:effectLst/>
                <a:latin typeface="Inter"/>
              </a:rPr>
              <a:t>三大智能模式</a:t>
            </a:r>
            <a:r>
              <a:rPr lang="en-US" altLang="zh-CN" sz="1600" b="1" i="0">
                <a:solidFill>
                  <a:srgbClr val="FF0000"/>
                </a:solidFill>
                <a:effectLst/>
                <a:latin typeface="Inter"/>
              </a:rPr>
              <a:t>——</a:t>
            </a:r>
            <a:r>
              <a:rPr lang="zh-CN" altLang="en-US" sz="1600" b="1" i="0">
                <a:solidFill>
                  <a:srgbClr val="FF0000"/>
                </a:solidFill>
                <a:effectLst/>
                <a:latin typeface="Inter"/>
              </a:rPr>
              <a:t>专注、放松、派对</a:t>
            </a:r>
            <a:r>
              <a:rPr lang="zh-CN" altLang="en-US" sz="1600" b="0" i="0">
                <a:effectLst/>
                <a:latin typeface="Inter"/>
              </a:rPr>
              <a:t>，覆盖高频生活场景。专注模式通过冷色调灯光与白噪音提升工作效率；放松模式以温暖灯光搭配自然声效缓解压力；派对模式结合动态灯光渐变与动感音乐增强聚会氛围。系统以用户个性化需求为优先，并</a:t>
            </a:r>
            <a:r>
              <a:rPr lang="zh-CN" altLang="en-US" sz="1600" i="0">
                <a:effectLst/>
                <a:latin typeface="Inter"/>
              </a:rPr>
              <a:t>可通过蓝牙或通用接口扩展</a:t>
            </a:r>
            <a:r>
              <a:rPr lang="zh-CN" altLang="en-US" sz="1600" b="0" i="0">
                <a:effectLst/>
                <a:latin typeface="Inter"/>
              </a:rPr>
              <a:t>温湿度监测、健康传感器等功能，适应未来需求升级。</a:t>
            </a:r>
            <a:endParaRPr lang="zh-CN" altLang="en-US" sz="1600" b="0" i="0">
              <a:effectLst/>
              <a:latin typeface="Inter"/>
            </a:endParaRPr>
          </a:p>
          <a:p>
            <a:pPr algn="l">
              <a:buNone/>
            </a:pPr>
            <a:r>
              <a:rPr lang="en-US" altLang="zh-CN" b="1" i="0">
                <a:effectLst/>
                <a:latin typeface="Inter"/>
              </a:rPr>
              <a:t>4. </a:t>
            </a:r>
            <a:r>
              <a:rPr lang="zh-CN" altLang="en-US" b="1" i="0">
                <a:effectLst/>
                <a:latin typeface="Inter"/>
              </a:rPr>
              <a:t>低成本部署与广泛兼容性</a:t>
            </a:r>
            <a:br>
              <a:rPr lang="zh-CN" altLang="en-US" b="0" i="0">
                <a:effectLst/>
                <a:latin typeface="Inter"/>
              </a:rPr>
            </a:br>
            <a:r>
              <a:rPr lang="zh-CN" altLang="en-US" b="0" i="0">
                <a:effectLst/>
                <a:latin typeface="Inter"/>
              </a:rPr>
              <a:t>    </a:t>
            </a:r>
            <a:r>
              <a:rPr lang="zh-CN" altLang="en-US" sz="1600" b="0" i="0">
                <a:effectLst/>
                <a:latin typeface="Inter"/>
              </a:rPr>
              <a:t>基于边缘计算架构，系统无需云端支持即可完成情绪分析与设备控制，保障隐私且响应迅速。旧设备仅需</a:t>
            </a:r>
            <a:r>
              <a:rPr lang="zh-CN" altLang="en-US" sz="1600" b="1" i="0">
                <a:solidFill>
                  <a:srgbClr val="FF0000"/>
                </a:solidFill>
                <a:effectLst/>
                <a:latin typeface="Inter"/>
              </a:rPr>
              <a:t>低成本</a:t>
            </a:r>
            <a:r>
              <a:rPr lang="zh-CN" altLang="en-US" sz="1600" b="0" i="0">
                <a:effectLst/>
                <a:latin typeface="Inter"/>
              </a:rPr>
              <a:t>改造即可接入，</a:t>
            </a:r>
            <a:r>
              <a:rPr lang="zh-CN" altLang="en-US" sz="1600" b="1" i="0">
                <a:solidFill>
                  <a:srgbClr val="FF0000"/>
                </a:solidFill>
                <a:effectLst/>
                <a:latin typeface="Inter"/>
              </a:rPr>
              <a:t>适应无网络环境</a:t>
            </a:r>
            <a:r>
              <a:rPr lang="zh-CN" altLang="en-US" sz="1600" b="0" i="0">
                <a:effectLst/>
                <a:latin typeface="Inter"/>
              </a:rPr>
              <a:t>（如车载、偏远地区）。用户无需付出高成本，简单操作即可享受情绪驱动的沉浸式体验，降低智能化升级门槛。</a:t>
            </a:r>
            <a:endParaRPr lang="zh-CN" altLang="en-US" sz="1600" b="0" i="0">
              <a:effectLst/>
              <a:latin typeface="Inter"/>
            </a:endParaRPr>
          </a:p>
          <a:p>
            <a:pPr>
              <a:buNone/>
            </a:pPr>
            <a:br>
              <a:rPr lang="zh-CN" altLang="en-US"/>
            </a:br>
            <a:r>
              <a:rPr lang="zh-CN" altLang="en-US"/>
              <a:t>  </a:t>
            </a:r>
            <a:endParaRPr lang="zh-CN" altLang="en-US" kern="0" spc="225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680318" y="-215"/>
            <a:ext cx="10833903" cy="9883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defRPr/>
            </a:pPr>
            <a:r>
              <a:rPr lang="en-US" altLang="zh-CN" sz="4400" b="1" kern="0" spc="225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4400" b="1" kern="0" spc="225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设计特色及应用</a:t>
            </a:r>
            <a:r>
              <a:rPr lang="zh-CN" altLang="en-US" sz="4400" b="1" kern="0" spc="225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价值</a:t>
            </a:r>
            <a:endParaRPr lang="zh-CN" altLang="en-US" sz="4400" b="1" kern="0" spc="225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222" r="45821" b="27521"/>
          <a:stretch>
            <a:fillRect/>
          </a:stretch>
        </p:blipFill>
        <p:spPr>
          <a:xfrm>
            <a:off x="8196750" y="1529862"/>
            <a:ext cx="1700555" cy="2807928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7" t="31368" r="58779" b="36154"/>
          <a:stretch>
            <a:fillRect/>
          </a:stretch>
        </p:blipFill>
        <p:spPr>
          <a:xfrm>
            <a:off x="9897304" y="1529862"/>
            <a:ext cx="1616917" cy="2805883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7" t="33759" r="1757" b="40856"/>
          <a:stretch>
            <a:fillRect/>
          </a:stretch>
        </p:blipFill>
        <p:spPr>
          <a:xfrm>
            <a:off x="8196749" y="4335745"/>
            <a:ext cx="3317471" cy="193954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41383" y="1723998"/>
            <a:ext cx="1929130" cy="5530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altLang="zh-CN" sz="3000" b="1" dirty="0">
                <a:solidFill>
                  <a:prstClr val="white"/>
                </a:solidFill>
                <a:latin typeface="Arial Black" panose="020B0A04020102020204" pitchFamily="34" charset="0"/>
              </a:rPr>
              <a:t>PART 02</a:t>
            </a:r>
            <a:endParaRPr lang="zh-CN" altLang="en-US" sz="3000" b="1" dirty="0">
              <a:solidFill>
                <a:prstClr val="white"/>
              </a:solidFill>
              <a:latin typeface="Arial Black" panose="020B0A040201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389178" y="2935298"/>
            <a:ext cx="3992880" cy="8604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fontAlgn="base">
              <a:spcAft>
                <a:spcPct val="0"/>
              </a:spcAft>
              <a:defRPr/>
            </a:pPr>
            <a:r>
              <a:rPr lang="zh-CN" altLang="en-US" sz="5000" b="1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具体实施方案</a:t>
            </a:r>
            <a:endParaRPr lang="zh-CN" altLang="en-US" sz="5000" b="1" kern="0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951230" y="402590"/>
            <a:ext cx="8753475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 </a:t>
            </a:r>
            <a:r>
              <a:rPr kumimoji="0" lang="zh-CN" altLang="en-US" sz="3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具体实施方案</a:t>
            </a:r>
            <a:endParaRPr kumimoji="0" lang="zh-CN" altLang="en-US" sz="36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7790" y="1420495"/>
            <a:ext cx="2099945" cy="1572895"/>
          </a:xfrm>
          <a:prstGeom prst="rect">
            <a:avLst/>
          </a:prstGeom>
        </p:spPr>
      </p:pic>
      <p:sp>
        <p:nvSpPr>
          <p:cNvPr id="3" name="右箭头 2"/>
          <p:cNvSpPr/>
          <p:nvPr/>
        </p:nvSpPr>
        <p:spPr>
          <a:xfrm>
            <a:off x="2461260" y="1918335"/>
            <a:ext cx="1384935" cy="577215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远程连接</a:t>
            </a:r>
            <a:endParaRPr lang="zh-CN" altLang="en-US"/>
          </a:p>
        </p:txBody>
      </p:sp>
      <p:pic>
        <p:nvPicPr>
          <p:cNvPr id="100" name="图片 99"/>
          <p:cNvPicPr/>
          <p:nvPr/>
        </p:nvPicPr>
        <p:blipFill>
          <a:blip r:embed="rId2"/>
          <a:stretch>
            <a:fillRect/>
          </a:stretch>
        </p:blipFill>
        <p:spPr>
          <a:xfrm>
            <a:off x="4176395" y="1487805"/>
            <a:ext cx="2085340" cy="162052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" name="文本框 6"/>
          <p:cNvSpPr txBox="1"/>
          <p:nvPr/>
        </p:nvSpPr>
        <p:spPr>
          <a:xfrm>
            <a:off x="478790" y="2993390"/>
            <a:ext cx="11874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/>
              <a:t>PC </a:t>
            </a:r>
            <a:r>
              <a:rPr lang="zh-CN" altLang="en-US" b="1"/>
              <a:t>端</a:t>
            </a:r>
            <a:endParaRPr lang="zh-CN" altLang="en-US" b="1"/>
          </a:p>
        </p:txBody>
      </p:sp>
      <p:sp>
        <p:nvSpPr>
          <p:cNvPr id="8" name="文本框 7"/>
          <p:cNvSpPr txBox="1"/>
          <p:nvPr>
            <p:custDataLst>
              <p:tags r:id="rId3"/>
            </p:custDataLst>
          </p:nvPr>
        </p:nvSpPr>
        <p:spPr>
          <a:xfrm>
            <a:off x="4550410" y="1139190"/>
            <a:ext cx="171132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/>
              <a:t>上位机：</a:t>
            </a:r>
            <a:r>
              <a:rPr lang="en-US" altLang="zh-CN" b="1"/>
              <a:t>Atlas200dk</a:t>
            </a:r>
            <a:endParaRPr lang="en-US" altLang="zh-CN" b="1"/>
          </a:p>
        </p:txBody>
      </p:sp>
      <p:pic>
        <p:nvPicPr>
          <p:cNvPr id="101" name="图片 100"/>
          <p:cNvPicPr/>
          <p:nvPr/>
        </p:nvPicPr>
        <p:blipFill>
          <a:blip r:embed="rId4"/>
          <a:stretch>
            <a:fillRect/>
          </a:stretch>
        </p:blipFill>
        <p:spPr>
          <a:xfrm>
            <a:off x="4766310" y="4528820"/>
            <a:ext cx="1260475" cy="151638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4839335" y="6045200"/>
            <a:ext cx="11874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b="1"/>
              <a:t>用户</a:t>
            </a:r>
            <a:endParaRPr lang="zh-CN" b="1"/>
          </a:p>
        </p:txBody>
      </p:sp>
      <p:sp>
        <p:nvSpPr>
          <p:cNvPr id="10" name="右箭头 9"/>
          <p:cNvSpPr/>
          <p:nvPr>
            <p:custDataLst>
              <p:tags r:id="rId6"/>
            </p:custDataLst>
          </p:nvPr>
        </p:nvSpPr>
        <p:spPr>
          <a:xfrm flipH="1">
            <a:off x="2789555" y="5010150"/>
            <a:ext cx="1637665" cy="577215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人脸数据</a:t>
            </a:r>
            <a:endParaRPr lang="zh-CN" altLang="en-US"/>
          </a:p>
        </p:txBody>
      </p:sp>
      <p:sp>
        <p:nvSpPr>
          <p:cNvPr id="11" name="右箭头 10"/>
          <p:cNvSpPr/>
          <p:nvPr>
            <p:custDataLst>
              <p:tags r:id="rId7"/>
            </p:custDataLst>
          </p:nvPr>
        </p:nvSpPr>
        <p:spPr>
          <a:xfrm rot="16200000">
            <a:off x="4844415" y="3095625"/>
            <a:ext cx="1229995" cy="1026795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歌曲（数据）</a:t>
            </a:r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2095" y="4528820"/>
            <a:ext cx="2198370" cy="1504950"/>
          </a:xfrm>
          <a:prstGeom prst="rect">
            <a:avLst/>
          </a:prstGeom>
        </p:spPr>
      </p:pic>
      <p:sp>
        <p:nvSpPr>
          <p:cNvPr id="14" name="文本框 13"/>
          <p:cNvSpPr txBox="1"/>
          <p:nvPr>
            <p:custDataLst>
              <p:tags r:id="rId9"/>
            </p:custDataLst>
          </p:nvPr>
        </p:nvSpPr>
        <p:spPr>
          <a:xfrm>
            <a:off x="757555" y="6038215"/>
            <a:ext cx="11874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b="1"/>
              <a:t>摄像头</a:t>
            </a:r>
            <a:endParaRPr lang="zh-CN" b="1"/>
          </a:p>
        </p:txBody>
      </p:sp>
      <p:sp>
        <p:nvSpPr>
          <p:cNvPr id="17" name="右箭头 16"/>
          <p:cNvSpPr/>
          <p:nvPr>
            <p:custDataLst>
              <p:tags r:id="rId10"/>
            </p:custDataLst>
          </p:nvPr>
        </p:nvSpPr>
        <p:spPr>
          <a:xfrm rot="19020000">
            <a:off x="2244725" y="3263900"/>
            <a:ext cx="2447925" cy="577215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数据</a:t>
            </a:r>
            <a:endParaRPr lang="zh-CN" altLang="en-US"/>
          </a:p>
        </p:txBody>
      </p:sp>
      <p:pic>
        <p:nvPicPr>
          <p:cNvPr id="102" name="图片 101"/>
          <p:cNvPicPr/>
          <p:nvPr/>
        </p:nvPicPr>
        <p:blipFill>
          <a:blip r:embed="rId11"/>
          <a:stretch>
            <a:fillRect/>
          </a:stretch>
        </p:blipFill>
        <p:spPr>
          <a:xfrm>
            <a:off x="9641743" y="3091519"/>
            <a:ext cx="1104265" cy="85153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4" name="图片 103"/>
          <p:cNvPicPr/>
          <p:nvPr/>
        </p:nvPicPr>
        <p:blipFill>
          <a:blip r:embed="rId12"/>
          <a:stretch>
            <a:fillRect/>
          </a:stretch>
        </p:blipFill>
        <p:spPr>
          <a:xfrm>
            <a:off x="8214360" y="3170555"/>
            <a:ext cx="1256030" cy="87820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8" name="文本框 17"/>
          <p:cNvSpPr txBox="1"/>
          <p:nvPr>
            <p:custDataLst>
              <p:tags r:id="rId13"/>
            </p:custDataLst>
          </p:nvPr>
        </p:nvSpPr>
        <p:spPr>
          <a:xfrm>
            <a:off x="9323388" y="3943054"/>
            <a:ext cx="183007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b="1" dirty="0"/>
              <a:t>扬声器</a:t>
            </a:r>
            <a:endParaRPr lang="zh-CN" b="1" dirty="0"/>
          </a:p>
          <a:p>
            <a:pPr algn="ctr"/>
            <a:r>
              <a:rPr lang="zh-CN" b="1" dirty="0"/>
              <a:t>（音乐播放）</a:t>
            </a:r>
            <a:endParaRPr lang="zh-CN" b="1" dirty="0"/>
          </a:p>
        </p:txBody>
      </p:sp>
      <p:sp>
        <p:nvSpPr>
          <p:cNvPr id="19" name="文本框 18"/>
          <p:cNvSpPr txBox="1"/>
          <p:nvPr>
            <p:custDataLst>
              <p:tags r:id="rId14"/>
            </p:custDataLst>
          </p:nvPr>
        </p:nvSpPr>
        <p:spPr>
          <a:xfrm>
            <a:off x="8211503" y="4121762"/>
            <a:ext cx="13601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b="1"/>
              <a:t>情绪氛围灯</a:t>
            </a:r>
            <a:endParaRPr lang="zh-CN" b="1"/>
          </a:p>
        </p:txBody>
      </p:sp>
      <p:pic>
        <p:nvPicPr>
          <p:cNvPr id="105" name="图片 104"/>
          <p:cNvPicPr/>
          <p:nvPr/>
        </p:nvPicPr>
        <p:blipFill>
          <a:blip r:embed="rId15"/>
          <a:stretch>
            <a:fillRect/>
          </a:stretch>
        </p:blipFill>
        <p:spPr>
          <a:xfrm>
            <a:off x="10728960" y="3170555"/>
            <a:ext cx="1235075" cy="96075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6" name="图片 105"/>
          <p:cNvPicPr/>
          <p:nvPr/>
        </p:nvPicPr>
        <p:blipFill>
          <a:blip r:embed="rId16"/>
          <a:stretch>
            <a:fillRect/>
          </a:stretch>
        </p:blipFill>
        <p:spPr>
          <a:xfrm>
            <a:off x="8211503" y="4635864"/>
            <a:ext cx="1507074" cy="146331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2" name="文本框 21"/>
          <p:cNvSpPr txBox="1"/>
          <p:nvPr>
            <p:custDataLst>
              <p:tags r:id="rId17"/>
            </p:custDataLst>
          </p:nvPr>
        </p:nvSpPr>
        <p:spPr>
          <a:xfrm>
            <a:off x="8079740" y="6041153"/>
            <a:ext cx="16236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b="1" dirty="0"/>
              <a:t>语音识别模块</a:t>
            </a:r>
            <a:endParaRPr lang="zh-CN" b="1" dirty="0"/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614410" y="1420495"/>
            <a:ext cx="2780030" cy="1750060"/>
          </a:xfrm>
          <a:prstGeom prst="rect">
            <a:avLst/>
          </a:prstGeom>
        </p:spPr>
      </p:pic>
      <p:sp>
        <p:nvSpPr>
          <p:cNvPr id="24" name="文本框 23"/>
          <p:cNvSpPr txBox="1"/>
          <p:nvPr>
            <p:custDataLst>
              <p:tags r:id="rId19"/>
            </p:custDataLst>
          </p:nvPr>
        </p:nvSpPr>
        <p:spPr>
          <a:xfrm>
            <a:off x="8150860" y="1139190"/>
            <a:ext cx="40119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/>
              <a:t>下位机：</a:t>
            </a:r>
            <a:r>
              <a:rPr lang="en-US" altLang="zh-CN" b="1"/>
              <a:t>STM3232f407zgt6</a:t>
            </a:r>
            <a:endParaRPr lang="en-US" altLang="zh-CN" b="1"/>
          </a:p>
        </p:txBody>
      </p:sp>
      <p:sp>
        <p:nvSpPr>
          <p:cNvPr id="25" name="左右箭头 24"/>
          <p:cNvSpPr/>
          <p:nvPr/>
        </p:nvSpPr>
        <p:spPr>
          <a:xfrm>
            <a:off x="6502400" y="1918335"/>
            <a:ext cx="1779905" cy="595630"/>
          </a:xfrm>
          <a:prstGeom prst="left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UART/SPI</a:t>
            </a:r>
            <a:endParaRPr lang="zh-CN" altLang="en-US"/>
          </a:p>
        </p:txBody>
      </p:sp>
      <p:sp>
        <p:nvSpPr>
          <p:cNvPr id="27" name="文本框 26"/>
          <p:cNvSpPr txBox="1"/>
          <p:nvPr>
            <p:custDataLst>
              <p:tags r:id="rId20"/>
            </p:custDataLst>
          </p:nvPr>
        </p:nvSpPr>
        <p:spPr>
          <a:xfrm>
            <a:off x="10951210" y="4073525"/>
            <a:ext cx="10128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b="1"/>
              <a:t>显示屏</a:t>
            </a:r>
            <a:endParaRPr lang="zh-CN" b="1"/>
          </a:p>
        </p:txBody>
      </p:sp>
      <p:cxnSp>
        <p:nvCxnSpPr>
          <p:cNvPr id="4" name="肘形连接符 3"/>
          <p:cNvCxnSpPr/>
          <p:nvPr/>
        </p:nvCxnSpPr>
        <p:spPr>
          <a:xfrm rot="5400000" flipH="1" flipV="1">
            <a:off x="7459663" y="2407646"/>
            <a:ext cx="1971675" cy="6024880"/>
          </a:xfrm>
          <a:prstGeom prst="bentConnector3">
            <a:avLst>
              <a:gd name="adj1" fmla="val -12061"/>
            </a:avLst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 25"/>
          <p:cNvSpPr/>
          <p:nvPr/>
        </p:nvSpPr>
        <p:spPr>
          <a:xfrm>
            <a:off x="7940675" y="3060065"/>
            <a:ext cx="4110991" cy="339534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右箭头 19"/>
          <p:cNvSpPr/>
          <p:nvPr>
            <p:custDataLst>
              <p:tags r:id="rId21"/>
            </p:custDataLst>
          </p:nvPr>
        </p:nvSpPr>
        <p:spPr>
          <a:xfrm>
            <a:off x="6274434" y="5010150"/>
            <a:ext cx="1876426" cy="577215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语音数据</a:t>
            </a:r>
            <a:endParaRPr lang="zh-CN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41383" y="1723998"/>
            <a:ext cx="1929130" cy="5530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altLang="zh-CN" sz="3000" b="1" dirty="0">
                <a:solidFill>
                  <a:prstClr val="white"/>
                </a:solidFill>
                <a:latin typeface="Arial Black" panose="020B0A04020102020204" pitchFamily="34" charset="0"/>
              </a:rPr>
              <a:t>PART 03</a:t>
            </a:r>
            <a:endParaRPr lang="zh-CN" altLang="en-US" sz="3000" b="1" dirty="0">
              <a:solidFill>
                <a:prstClr val="white"/>
              </a:solidFill>
              <a:latin typeface="Arial Black" panose="020B0A040201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071678" y="2935298"/>
            <a:ext cx="4627880" cy="8604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fontAlgn="base">
              <a:spcAft>
                <a:spcPct val="0"/>
              </a:spcAft>
              <a:defRPr/>
            </a:pPr>
            <a:r>
              <a:rPr lang="zh-CN" altLang="en-US" sz="5000" b="1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软硬件功能划分</a:t>
            </a:r>
            <a:endParaRPr lang="zh-CN" altLang="en-US" sz="5000" b="1" kern="0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951230" y="402590"/>
            <a:ext cx="8753475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软硬件功能划分</a:t>
            </a:r>
            <a:endParaRPr kumimoji="0" lang="zh-CN" altLang="en-US" sz="36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626870" y="6184583"/>
            <a:ext cx="5080000" cy="635000"/>
          </a:xfrm>
          <a:prstGeom prst="rect">
            <a:avLst/>
          </a:prstGeom>
        </p:spPr>
        <p:txBody>
          <a:bodyPr/>
          <a:lstStyle/>
          <a:p>
            <a:endParaRPr sz="1600"/>
          </a:p>
        </p:txBody>
      </p:sp>
      <p:sp>
        <p:nvSpPr>
          <p:cNvPr id="5" name="文本框 4"/>
          <p:cNvSpPr txBox="1"/>
          <p:nvPr/>
        </p:nvSpPr>
        <p:spPr>
          <a:xfrm>
            <a:off x="520065" y="1047750"/>
            <a:ext cx="8282305" cy="546163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0" algn="l">
              <a:lnSpc>
                <a:spcPct val="150000"/>
              </a:lnSpc>
              <a:buClrTx/>
              <a:buSzTx/>
              <a:buFontTx/>
            </a:pPr>
            <a:r>
              <a:rPr lang="zh-CN" altLang="en-US" sz="2200" b="1" i="0" dirty="0"/>
              <a:t>一</a:t>
            </a:r>
            <a:r>
              <a:rPr lang="en-US" altLang="zh-CN" sz="2200" b="1" i="0" dirty="0"/>
              <a:t>. 软件功能划分（Atlas200dk侧）</a:t>
            </a:r>
            <a:endParaRPr lang="en-US" altLang="zh-CN" sz="2200" b="1" i="0" dirty="0"/>
          </a:p>
          <a:p>
            <a:pPr>
              <a:lnSpc>
                <a:spcPct val="150000"/>
              </a:lnSpc>
              <a:spcBef>
                <a:spcPct val="0"/>
              </a:spcBef>
              <a:spcAft>
                <a:spcPts val="400"/>
              </a:spcAft>
            </a:pPr>
            <a:r>
              <a:rPr lang="zh-CN" altLang="en-US" sz="1800" b="1" i="0" dirty="0"/>
              <a:t>核心AI功能</a:t>
            </a:r>
            <a:endParaRPr lang="zh-CN" altLang="en-US" sz="1800" b="1" i="0" dirty="0"/>
          </a:p>
          <a:p>
            <a:pPr marL="0" indent="0" fontAlgn="auto">
              <a:lnSpc>
                <a:spcPct val="150000"/>
              </a:lnSpc>
              <a:spcBef>
                <a:spcPct val="0"/>
              </a:spcBef>
              <a:spcAft>
                <a:spcPts val="400"/>
              </a:spcAft>
              <a:buFont typeface="Arial" panose="020B0604020202020204"/>
              <a:buNone/>
            </a:pPr>
            <a:r>
              <a:rPr lang="en-US" altLang="zh-CN" sz="1700" b="0" i="0" dirty="0"/>
              <a:t>功能1：人脸情绪识别</a:t>
            </a:r>
            <a:r>
              <a:rPr lang="zh-CN" altLang="en-US" sz="1700" b="0" i="0" dirty="0"/>
              <a:t>（</a:t>
            </a:r>
            <a:r>
              <a:rPr lang="en-US" altLang="zh-CN" sz="1700" b="0" i="0" dirty="0"/>
              <a:t>CNN</a:t>
            </a:r>
            <a:r>
              <a:rPr lang="zh-CN" altLang="en-US" sz="1700" b="0" i="0" dirty="0"/>
              <a:t>）</a:t>
            </a:r>
            <a:endParaRPr lang="en-US" altLang="zh-CN" sz="1700" b="0" i="0" dirty="0"/>
          </a:p>
          <a:p>
            <a:pPr marL="342900" indent="-342900" fontAlgn="auto">
              <a:lnSpc>
                <a:spcPct val="150000"/>
              </a:lnSpc>
              <a:spcBef>
                <a:spcPct val="0"/>
              </a:spcBef>
              <a:spcAft>
                <a:spcPts val="400"/>
              </a:spcAft>
              <a:buFont typeface="Wingdings" panose="05000000000000000000" charset="0"/>
              <a:buChar char="Ø"/>
            </a:pPr>
            <a:r>
              <a:rPr lang="en-US" altLang="zh-CN" sz="1700" b="0" i="0" dirty="0"/>
              <a:t>Input</a:t>
            </a:r>
            <a:r>
              <a:rPr lang="zh-CN" altLang="en-US" sz="1700" b="0" i="0" dirty="0"/>
              <a:t>：</a:t>
            </a:r>
            <a:r>
              <a:rPr lang="en-US" altLang="zh-CN" sz="1700" b="0" i="0" dirty="0"/>
              <a:t>用手机或者语音控制摄像头打开，连续拍摄10秒作为输入</a:t>
            </a:r>
            <a:endParaRPr lang="en-US" altLang="zh-CN" sz="1700" b="0" i="0" dirty="0"/>
          </a:p>
          <a:p>
            <a:pPr marL="342900" indent="-342900" fontAlgn="auto">
              <a:lnSpc>
                <a:spcPct val="150000"/>
              </a:lnSpc>
              <a:spcBef>
                <a:spcPct val="0"/>
              </a:spcBef>
              <a:spcAft>
                <a:spcPts val="400"/>
              </a:spcAft>
              <a:buFont typeface="Wingdings" panose="05000000000000000000" charset="0"/>
              <a:buChar char="Ø"/>
            </a:pPr>
            <a:r>
              <a:rPr lang="en-US" altLang="zh-CN" sz="1700" b="0" i="0" dirty="0"/>
              <a:t>Output</a:t>
            </a:r>
            <a:r>
              <a:rPr lang="zh-CN" altLang="en-US" sz="1700" b="0" i="0" dirty="0"/>
              <a:t>：</a:t>
            </a:r>
            <a:r>
              <a:rPr lang="en-US" altLang="zh-CN" sz="1700" b="0" i="0" dirty="0"/>
              <a:t>7类情绪</a:t>
            </a:r>
            <a:r>
              <a:rPr lang="zh-CN" altLang="en-US" sz="1700" b="0" i="0" dirty="0"/>
              <a:t>之一</a:t>
            </a:r>
            <a:r>
              <a:rPr lang="en-US" altLang="zh-CN" sz="1700" b="0" i="0" dirty="0"/>
              <a:t>（</a:t>
            </a:r>
            <a:r>
              <a:rPr lang="en-US" altLang="zh-CN" sz="1700" b="0" i="0" dirty="0" err="1"/>
              <a:t>生气、开心、惊讶等</a:t>
            </a:r>
            <a:r>
              <a:rPr lang="en-US" altLang="zh-CN" sz="1700" b="0" i="0" dirty="0"/>
              <a:t>）</a:t>
            </a:r>
            <a:endParaRPr lang="en-US" altLang="zh-CN" sz="1700" b="0" i="0" dirty="0"/>
          </a:p>
          <a:p>
            <a:pPr indent="0" fontAlgn="auto">
              <a:lnSpc>
                <a:spcPct val="150000"/>
              </a:lnSpc>
              <a:spcBef>
                <a:spcPct val="0"/>
              </a:spcBef>
              <a:spcAft>
                <a:spcPts val="400"/>
              </a:spcAft>
              <a:buFont typeface="Wingdings" panose="05000000000000000000" charset="0"/>
              <a:buNone/>
            </a:pPr>
            <a:r>
              <a:rPr lang="zh-CN" altLang="en-US" sz="1700" b="0" i="0" dirty="0"/>
              <a:t>功能</a:t>
            </a:r>
            <a:r>
              <a:rPr lang="en-US" altLang="zh-CN" sz="1700" b="0" i="0" dirty="0"/>
              <a:t>2</a:t>
            </a:r>
            <a:r>
              <a:rPr lang="zh-CN" altLang="en-US" sz="1700" b="0" i="0" dirty="0"/>
              <a:t>：音乐情绪分类器（Conv1D）</a:t>
            </a:r>
            <a:endParaRPr lang="zh-CN" altLang="en-US" sz="1700" b="0" i="0" dirty="0"/>
          </a:p>
          <a:p>
            <a:pPr marL="342900" indent="-342900" fontAlgn="auto">
              <a:lnSpc>
                <a:spcPct val="150000"/>
              </a:lnSpc>
              <a:spcBef>
                <a:spcPct val="0"/>
              </a:spcBef>
              <a:spcAft>
                <a:spcPts val="400"/>
              </a:spcAft>
              <a:buFont typeface="Wingdings" panose="05000000000000000000" charset="0"/>
              <a:buChar char="Ø"/>
            </a:pPr>
            <a:r>
              <a:rPr lang="en-US" altLang="zh-CN" sz="1700" b="0" i="0" dirty="0"/>
              <a:t>Input</a:t>
            </a:r>
            <a:r>
              <a:rPr lang="zh-CN" altLang="en-US" sz="1700" b="0" i="0" dirty="0"/>
              <a:t>：下载用户喜欢听的歌曲</a:t>
            </a:r>
            <a:endParaRPr lang="zh-CN" altLang="en-US" sz="1700" b="0" i="0" dirty="0"/>
          </a:p>
          <a:p>
            <a:pPr marL="342900" indent="-342900" fontAlgn="auto">
              <a:lnSpc>
                <a:spcPct val="150000"/>
              </a:lnSpc>
              <a:spcBef>
                <a:spcPct val="0"/>
              </a:spcBef>
              <a:spcAft>
                <a:spcPts val="400"/>
              </a:spcAft>
              <a:buFont typeface="Wingdings" panose="05000000000000000000" charset="0"/>
              <a:buChar char="Ø"/>
            </a:pPr>
            <a:r>
              <a:rPr lang="en-US" altLang="zh-CN" sz="1700" b="0" i="0" dirty="0"/>
              <a:t>Output</a:t>
            </a:r>
            <a:r>
              <a:rPr lang="zh-CN" altLang="en-US" sz="1700" b="0" i="0" dirty="0"/>
              <a:t>：所有歌曲的情绪类型</a:t>
            </a:r>
            <a:endParaRPr lang="en-US" altLang="zh-CN" sz="1700" b="0" i="0" dirty="0"/>
          </a:p>
          <a:p>
            <a:pPr>
              <a:lnSpc>
                <a:spcPct val="150000"/>
              </a:lnSpc>
              <a:spcBef>
                <a:spcPct val="0"/>
              </a:spcBef>
              <a:spcAft>
                <a:spcPts val="400"/>
              </a:spcAft>
            </a:pPr>
            <a:r>
              <a:rPr lang="zh-CN" altLang="en-US" sz="1800" b="1" i="0" dirty="0"/>
              <a:t>通信管理</a:t>
            </a:r>
            <a:endParaRPr lang="zh-CN" altLang="en-US" sz="1800" b="1" i="0" dirty="0"/>
          </a:p>
          <a:p>
            <a:pPr marL="342900" indent="-342900" fontAlgn="auto">
              <a:lnSpc>
                <a:spcPct val="150000"/>
              </a:lnSpc>
              <a:spcBef>
                <a:spcPct val="0"/>
              </a:spcBef>
              <a:spcAft>
                <a:spcPts val="400"/>
              </a:spcAft>
              <a:buFont typeface="Wingdings" panose="05000000000000000000" charset="0"/>
              <a:buChar char="Ø"/>
            </a:pPr>
            <a:r>
              <a:rPr lang="zh-CN" altLang="en-US" sz="1800" b="0" i="0" dirty="0"/>
              <a:t>与单片机通过UART协议交互，解析单片机控制指令，运行相应推理模型，</a:t>
            </a:r>
            <a:endParaRPr lang="en-US" altLang="zh-CN" sz="1800" b="0" i="0" dirty="0"/>
          </a:p>
          <a:p>
            <a:pPr fontAlgn="auto">
              <a:lnSpc>
                <a:spcPct val="150000"/>
              </a:lnSpc>
              <a:spcBef>
                <a:spcPct val="0"/>
              </a:spcBef>
              <a:spcAft>
                <a:spcPts val="400"/>
              </a:spcAft>
            </a:pPr>
            <a:r>
              <a:rPr lang="zh-CN" altLang="en-US" sz="1800" b="0" i="0" dirty="0"/>
              <a:t>输出推理结果</a:t>
            </a:r>
            <a:endParaRPr lang="en-US" altLang="zh-CN" sz="1800" b="0" i="0" dirty="0"/>
          </a:p>
          <a:p>
            <a:pPr fontAlgn="auto">
              <a:lnSpc>
                <a:spcPct val="150000"/>
              </a:lnSpc>
              <a:spcBef>
                <a:spcPct val="0"/>
              </a:spcBef>
              <a:spcAft>
                <a:spcPts val="400"/>
              </a:spcAft>
            </a:pPr>
            <a:endParaRPr lang="zh-CN" altLang="en-US" sz="1700" b="0" i="0" dirty="0"/>
          </a:p>
          <a:p>
            <a:pPr indent="0" fontAlgn="auto">
              <a:lnSpc>
                <a:spcPct val="150000"/>
              </a:lnSpc>
              <a:spcBef>
                <a:spcPct val="0"/>
              </a:spcBef>
              <a:spcAft>
                <a:spcPts val="400"/>
              </a:spcAft>
              <a:buFont typeface="Wingdings" panose="05000000000000000000" charset="0"/>
              <a:buNone/>
            </a:pPr>
            <a:endParaRPr lang="zh-CN" altLang="en-US" sz="1700" b="0" i="0" dirty="0"/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9112885" y="1661795"/>
            <a:ext cx="2219325" cy="202311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590665" y="1080770"/>
            <a:ext cx="5273675" cy="47117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8223250" y="3794760"/>
            <a:ext cx="3968750" cy="21450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951230" y="402590"/>
            <a:ext cx="8753475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软硬件功能划分</a:t>
            </a:r>
            <a:endParaRPr kumimoji="0" lang="zh-CN" altLang="en-US" sz="36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626870" y="6184583"/>
            <a:ext cx="5080000" cy="635000"/>
          </a:xfrm>
          <a:prstGeom prst="rect">
            <a:avLst/>
          </a:prstGeom>
        </p:spPr>
        <p:txBody>
          <a:bodyPr/>
          <a:lstStyle/>
          <a:p>
            <a:endParaRPr sz="1600"/>
          </a:p>
        </p:txBody>
      </p:sp>
      <p:sp>
        <p:nvSpPr>
          <p:cNvPr id="5" name="文本框 4"/>
          <p:cNvSpPr txBox="1"/>
          <p:nvPr/>
        </p:nvSpPr>
        <p:spPr>
          <a:xfrm>
            <a:off x="559387" y="993775"/>
            <a:ext cx="8024836" cy="546163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0" algn="l">
              <a:lnSpc>
                <a:spcPct val="150000"/>
              </a:lnSpc>
              <a:buClrTx/>
              <a:buSzTx/>
              <a:buFontTx/>
            </a:pPr>
            <a:r>
              <a:rPr lang="zh-CN" altLang="en-US" sz="2200" b="1" i="0"/>
              <a:t>二</a:t>
            </a:r>
            <a:r>
              <a:rPr lang="en-US" altLang="zh-CN" sz="2200" b="1" i="0"/>
              <a:t>. </a:t>
            </a:r>
            <a:r>
              <a:rPr lang="zh-CN" altLang="en-US" sz="2200" b="1" i="0"/>
              <a:t>硬</a:t>
            </a:r>
            <a:r>
              <a:rPr lang="en-US" altLang="zh-CN" sz="2200" b="1" i="0"/>
              <a:t>件功能划分（STM32</a:t>
            </a:r>
            <a:r>
              <a:rPr lang="zh-CN" altLang="en-US" sz="2200" b="1" i="0"/>
              <a:t>单片机</a:t>
            </a:r>
            <a:r>
              <a:rPr lang="en-US" altLang="zh-CN" sz="2200" b="1" i="0"/>
              <a:t>侧）</a:t>
            </a:r>
            <a:endParaRPr lang="en-US" altLang="zh-CN" sz="2200" b="1" i="0"/>
          </a:p>
          <a:p>
            <a:pPr marL="0" algn="l">
              <a:lnSpc>
                <a:spcPct val="150000"/>
              </a:lnSpc>
              <a:buClrTx/>
              <a:buSzTx/>
              <a:buFontTx/>
            </a:pPr>
            <a:r>
              <a:rPr lang="zh-CN" altLang="en-US" b="1"/>
              <a:t>核心功能</a:t>
            </a:r>
            <a:endParaRPr lang="en-US" altLang="zh-CN" b="1" i="0"/>
          </a:p>
          <a:p>
            <a:pPr marL="0" lvl="1" indent="0" fontAlgn="auto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/>
              <a:buNone/>
            </a:pPr>
            <a:r>
              <a:rPr lang="zh-CN" altLang="en-US" sz="1600" i="0"/>
              <a:t>功能</a:t>
            </a:r>
            <a:r>
              <a:rPr lang="en-US" altLang="zh-CN" sz="1600"/>
              <a:t>1</a:t>
            </a:r>
            <a:r>
              <a:rPr lang="zh-CN" altLang="en-US" sz="1600" i="0"/>
              <a:t>：语音控制</a:t>
            </a:r>
            <a:endParaRPr lang="en-US" altLang="zh-CN" sz="1600" i="0"/>
          </a:p>
          <a:p>
            <a:pPr marL="285750" lvl="1" indent="-285750" fontAlgn="auto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altLang="zh-CN" sz="1600" i="0"/>
              <a:t>input</a:t>
            </a:r>
            <a:r>
              <a:rPr lang="zh-CN" altLang="en-US" sz="1600" i="0"/>
              <a:t>：语音控制指令</a:t>
            </a:r>
            <a:endParaRPr lang="en-US" altLang="zh-CN" sz="1600" i="0"/>
          </a:p>
          <a:p>
            <a:pPr marL="285750" lvl="1" indent="-285750" fontAlgn="auto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altLang="zh-CN" sz="1600" i="0"/>
              <a:t>output</a:t>
            </a:r>
            <a:r>
              <a:rPr lang="zh-CN" altLang="en-US" sz="1600" i="0"/>
              <a:t>：</a:t>
            </a:r>
            <a:r>
              <a:rPr lang="zh-CN" altLang="en-US" sz="1600">
                <a:sym typeface="+mn-ea"/>
              </a:rPr>
              <a:t>控制结果（开关灯、</a:t>
            </a:r>
            <a:r>
              <a:rPr lang="zh-CN" altLang="en-US" sz="1600" i="0"/>
              <a:t>切换模式、切换音乐、语音</a:t>
            </a:r>
            <a:r>
              <a:rPr lang="zh-CN" altLang="en-US" sz="1600">
                <a:sym typeface="+mn-ea"/>
              </a:rPr>
              <a:t>播报时间和日期）</a:t>
            </a:r>
            <a:endParaRPr lang="en-US" altLang="zh-CN" sz="1600" i="0"/>
          </a:p>
          <a:p>
            <a:pPr marL="0" lvl="1" indent="0" fontAlgn="auto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/>
              <a:buNone/>
            </a:pPr>
            <a:r>
              <a:rPr lang="zh-CN" altLang="en-US" sz="1600" i="0"/>
              <a:t>功能</a:t>
            </a:r>
            <a:r>
              <a:rPr lang="en-US" altLang="zh-CN" sz="1600"/>
              <a:t>2</a:t>
            </a:r>
            <a:r>
              <a:rPr lang="zh-CN" altLang="en-US" sz="1600" i="0"/>
              <a:t>：音乐播放</a:t>
            </a:r>
            <a:endParaRPr lang="en-US" altLang="zh-CN" sz="1600" i="0"/>
          </a:p>
          <a:p>
            <a:pPr marL="285750" lvl="1" indent="-285750" fontAlgn="auto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altLang="en-US" sz="1600" i="0"/>
              <a:t>input</a:t>
            </a:r>
            <a:r>
              <a:rPr lang="zh-CN" altLang="en-US" sz="1600" i="0"/>
              <a:t>：</a:t>
            </a:r>
            <a:r>
              <a:rPr lang="zh-CN" altLang="en-US" sz="1600">
                <a:sym typeface="+mn-ea"/>
              </a:rPr>
              <a:t>语音</a:t>
            </a:r>
            <a:r>
              <a:rPr lang="en-US" altLang="zh-CN" sz="1600">
                <a:sym typeface="+mn-ea"/>
              </a:rPr>
              <a:t>/</a:t>
            </a:r>
            <a:r>
              <a:rPr lang="zh-CN" altLang="en-US" sz="1600">
                <a:sym typeface="+mn-ea"/>
              </a:rPr>
              <a:t>触屏</a:t>
            </a:r>
            <a:r>
              <a:rPr lang="en-US" altLang="zh-CN" sz="1600">
                <a:sym typeface="+mn-ea"/>
              </a:rPr>
              <a:t>/</a:t>
            </a:r>
            <a:r>
              <a:rPr lang="zh-CN" altLang="en-US" sz="1600">
                <a:sym typeface="+mn-ea"/>
              </a:rPr>
              <a:t>蓝牙控制信号，以及</a:t>
            </a:r>
            <a:r>
              <a:rPr lang="en-US" altLang="zh-CN" sz="1600">
                <a:sym typeface="+mn-ea"/>
              </a:rPr>
              <a:t>Atlas</a:t>
            </a:r>
            <a:r>
              <a:rPr lang="zh-CN" altLang="en-US" sz="1600">
                <a:sym typeface="+mn-ea"/>
              </a:rPr>
              <a:t>输出的人脸情绪分类结果</a:t>
            </a:r>
            <a:endParaRPr lang="en-US" altLang="zh-CN" sz="1600">
              <a:sym typeface="+mn-ea"/>
            </a:endParaRPr>
          </a:p>
          <a:p>
            <a:pPr marL="285750" lvl="1" indent="-285750" fontAlgn="auto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altLang="zh-CN" sz="1600" i="0"/>
              <a:t>output</a:t>
            </a:r>
            <a:r>
              <a:rPr lang="zh-CN" altLang="en-US" sz="1600" i="0"/>
              <a:t>：对应的歌曲，不同的音乐模式（尤其是不同情绪集群下对应的不同音乐模式）</a:t>
            </a:r>
            <a:endParaRPr lang="zh-CN" altLang="en-US" sz="1600" i="0"/>
          </a:p>
          <a:p>
            <a:pPr marL="0" lvl="1" indent="0" fontAlgn="auto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/>
              <a:buNone/>
            </a:pPr>
            <a:r>
              <a:rPr lang="zh-CN" altLang="en-US" sz="1600" i="0"/>
              <a:t>功能</a:t>
            </a:r>
            <a:r>
              <a:rPr lang="en-US" altLang="zh-CN" sz="1600"/>
              <a:t>3</a:t>
            </a:r>
            <a:r>
              <a:rPr lang="zh-CN" altLang="en-US" sz="1600" i="0"/>
              <a:t>：氛围灯控制</a:t>
            </a:r>
            <a:endParaRPr lang="en-US" altLang="zh-CN" sz="1600" i="0"/>
          </a:p>
          <a:p>
            <a:pPr marL="285750" lvl="1" indent="-285750" fontAlgn="auto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altLang="en-US" sz="1600">
                <a:sym typeface="+mn-ea"/>
              </a:rPr>
              <a:t>input</a:t>
            </a:r>
            <a:r>
              <a:rPr lang="zh-CN" altLang="en-US" sz="1600">
                <a:sym typeface="+mn-ea"/>
              </a:rPr>
              <a:t>：语音</a:t>
            </a:r>
            <a:r>
              <a:rPr lang="en-US" altLang="zh-CN" sz="1600">
                <a:sym typeface="+mn-ea"/>
              </a:rPr>
              <a:t>/</a:t>
            </a:r>
            <a:r>
              <a:rPr lang="zh-CN" altLang="en-US" sz="1600">
                <a:sym typeface="+mn-ea"/>
              </a:rPr>
              <a:t>蓝牙控制信号，以及</a:t>
            </a:r>
            <a:r>
              <a:rPr lang="en-US" altLang="zh-CN" sz="1600">
                <a:sym typeface="+mn-ea"/>
              </a:rPr>
              <a:t>Atlas</a:t>
            </a:r>
            <a:r>
              <a:rPr lang="zh-CN" altLang="en-US" sz="1600">
                <a:sym typeface="+mn-ea"/>
              </a:rPr>
              <a:t>输出的人脸情绪分类结果</a:t>
            </a:r>
            <a:endParaRPr lang="en-US" altLang="zh-CN" sz="1600">
              <a:sym typeface="+mn-ea"/>
            </a:endParaRPr>
          </a:p>
          <a:p>
            <a:pPr marL="285750" lvl="1" indent="-285750" fontAlgn="auto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altLang="zh-CN" sz="1600">
                <a:sym typeface="+mn-ea"/>
              </a:rPr>
              <a:t>output</a:t>
            </a:r>
            <a:r>
              <a:rPr lang="zh-CN" altLang="en-US" sz="1600">
                <a:sym typeface="+mn-ea"/>
              </a:rPr>
              <a:t>：氛围灯的颜色，灯光模式</a:t>
            </a:r>
            <a:endParaRPr lang="zh-CN" altLang="en-US" sz="1600">
              <a:sym typeface="+mn-ea"/>
            </a:endParaRPr>
          </a:p>
          <a:p>
            <a:pPr marL="0" lvl="1" algn="l" fontAlgn="auto">
              <a:lnSpc>
                <a:spcPct val="150000"/>
              </a:lnSpc>
              <a:buClrTx/>
              <a:buSzTx/>
              <a:buFont typeface="Arial" panose="020B0604020202020204"/>
              <a:buNone/>
            </a:pPr>
            <a:r>
              <a:rPr lang="zh-CN" altLang="en-US" sz="1600" i="0">
                <a:solidFill>
                  <a:schemeClr val="tx1"/>
                </a:solidFill>
              </a:rPr>
              <a:t>功能</a:t>
            </a:r>
            <a:r>
              <a:rPr lang="en-US" altLang="zh-CN" sz="1600">
                <a:solidFill>
                  <a:schemeClr val="tx1"/>
                </a:solidFill>
              </a:rPr>
              <a:t>4</a:t>
            </a:r>
            <a:r>
              <a:rPr lang="zh-CN" altLang="en-US" sz="1600" i="0"/>
              <a:t>：显示屏</a:t>
            </a:r>
            <a:endParaRPr lang="zh-CN" altLang="en-US" sz="1600" i="0"/>
          </a:p>
          <a:p>
            <a:pPr marL="0" lvl="1" indent="0" fontAlgn="auto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/>
              <a:buNone/>
            </a:pPr>
            <a:r>
              <a:rPr lang="en-US" altLang="en-US" sz="1600" i="0"/>
              <a:t></a:t>
            </a:r>
            <a:r>
              <a:rPr lang="zh-CN" altLang="en-US" sz="1600" i="0"/>
              <a:t>显示当前时间和环境温度</a:t>
            </a:r>
            <a:r>
              <a:rPr lang="zh-CN" sz="1600" i="0"/>
              <a:t>，</a:t>
            </a:r>
            <a:r>
              <a:rPr lang="zh-CN" altLang="en-US" sz="1600" i="0"/>
              <a:t>音乐播放</a:t>
            </a:r>
            <a:r>
              <a:rPr lang="en-US" altLang="zh-CN" sz="1600" i="0"/>
              <a:t>app</a:t>
            </a:r>
            <a:r>
              <a:rPr lang="zh-CN" altLang="en-US" sz="1600" i="0"/>
              <a:t>（触屏控制音乐播放），在语音控制或者用户自选歌曲时显示情绪、当前播放歌曲等</a:t>
            </a:r>
            <a:endParaRPr lang="zh-CN" altLang="en-US" sz="1600" i="0"/>
          </a:p>
        </p:txBody>
      </p:sp>
      <p:pic>
        <p:nvPicPr>
          <p:cNvPr id="3076" name="Picture 4" descr="全面介绍语音识别｜数据堂 - 知乎"/>
          <p:cNvPicPr>
            <a:picLocks noChangeAspect="1" noChangeArrowheads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739" t="7211" r="41877" b="16353"/>
          <a:stretch>
            <a:fillRect/>
          </a:stretch>
        </p:blipFill>
        <p:spPr bwMode="auto">
          <a:xfrm>
            <a:off x="10336824" y="1586181"/>
            <a:ext cx="1439007" cy="2793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音乐灯带_jackzou7-站酷ZCOOL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983"/>
          <a:stretch>
            <a:fillRect/>
          </a:stretch>
        </p:blipFill>
        <p:spPr bwMode="auto">
          <a:xfrm>
            <a:off x="8826441" y="4520674"/>
            <a:ext cx="2806172" cy="179518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20" t="33931" r="53666" b="43464"/>
          <a:stretch>
            <a:fillRect/>
          </a:stretch>
        </p:blipFill>
        <p:spPr>
          <a:xfrm>
            <a:off x="8584223" y="1586181"/>
            <a:ext cx="1752600" cy="279229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TABLE_ENDDRAG_ORIGIN_RECT" val="821*421"/>
  <p:tag name="TABLE_ENDDRAG_RECT" val="74*93*821*421"/>
  <p:tag name="TABLE_AUTOADJUST_FLAG" val="1"/>
</p:tagLst>
</file>

<file path=ppt/tags/tag17.xml><?xml version="1.0" encoding="utf-8"?>
<p:tagLst xmlns:p="http://schemas.openxmlformats.org/presentationml/2006/main">
  <p:tag name="TABLE_ENDDRAG_ORIGIN_RECT" val="821*379"/>
  <p:tag name="TABLE_ENDDRAG_RECT" val="74*93*821*379"/>
  <p:tag name="TABLE_AUTOADJUST_FLAG" val="1"/>
</p:tagLst>
</file>

<file path=ppt/tags/tag18.xml><?xml version="1.0" encoding="utf-8"?>
<p:tagLst xmlns:p="http://schemas.openxmlformats.org/presentationml/2006/main">
  <p:tag name="COMMONDATA" val="eyJoZGlkIjoiOWQyODUyMGQ1NDhmYjU4OGEzNDNiZGE3MjMzYWVmYWYifQ=="/>
</p:tagLst>
</file>

<file path=ppt/tags/tag2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2570</Words>
  <Application>WPS 演示</Application>
  <PresentationFormat>宽屏</PresentationFormat>
  <Paragraphs>191</Paragraphs>
  <Slides>16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32" baseType="lpstr">
      <vt:lpstr>Arial</vt:lpstr>
      <vt:lpstr>宋体</vt:lpstr>
      <vt:lpstr>Wingdings</vt:lpstr>
      <vt:lpstr>微软雅黑</vt:lpstr>
      <vt:lpstr>思源黑体 CN Normal</vt:lpstr>
      <vt:lpstr>Times New Roman</vt:lpstr>
      <vt:lpstr>Arial Black</vt:lpstr>
      <vt:lpstr>Inter</vt:lpstr>
      <vt:lpstr>Segoe Print</vt:lpstr>
      <vt:lpstr>Arial</vt:lpstr>
      <vt:lpstr>Wingdings</vt:lpstr>
      <vt:lpstr>等线</vt:lpstr>
      <vt:lpstr>Arial Unicode MS</vt:lpstr>
      <vt:lpstr>Calibri</vt:lpstr>
      <vt:lpstr>黑体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</dc:creator>
  <cp:lastModifiedBy>c</cp:lastModifiedBy>
  <cp:revision>36</cp:revision>
  <dcterms:created xsi:type="dcterms:W3CDTF">2023-08-09T12:44:00Z</dcterms:created>
  <dcterms:modified xsi:type="dcterms:W3CDTF">2025-07-29T08:55:50Z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930463D98B824CA690CEEC605EA31C6E_13</vt:lpwstr>
  </property>
  <property fmtid="{D5CDD505-2E9C-101B-9397-08002B2CF9AE}" pid="3" name="KSOProductBuildVer">
    <vt:lpwstr>2052-12.1.0.16120</vt:lpwstr>
  </property>
</Properties>
</file>